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theme/themeOverride1.xml" ContentType="application/vnd.openxmlformats-officedocument.themeOverr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handoutMasterIdLst>
    <p:handoutMasterId r:id="rId17"/>
  </p:handoutMasterIdLst>
  <p:sldIdLst>
    <p:sldId id="256" r:id="rId2"/>
    <p:sldId id="257" r:id="rId3"/>
    <p:sldId id="363" r:id="rId4"/>
    <p:sldId id="367" r:id="rId5"/>
    <p:sldId id="330" r:id="rId6"/>
    <p:sldId id="663" r:id="rId7"/>
    <p:sldId id="331" r:id="rId8"/>
    <p:sldId id="661" r:id="rId9"/>
    <p:sldId id="366" r:id="rId10"/>
    <p:sldId id="361" r:id="rId11"/>
    <p:sldId id="365" r:id="rId12"/>
    <p:sldId id="258" r:id="rId13"/>
    <p:sldId id="287" r:id="rId14"/>
    <p:sldId id="275" r:id="rId15"/>
  </p:sldIdLst>
  <p:sldSz cx="7561263" cy="5329238"/>
  <p:notesSz cx="7104063" cy="10234613"/>
  <p:defaultTextStyle>
    <a:defPPr>
      <a:defRPr lang="en-US"/>
    </a:defPPr>
    <a:lvl1pPr marL="0" algn="l" defTabSz="735961" rtl="0" eaLnBrk="1" latinLnBrk="0" hangingPunct="1">
      <a:defRPr sz="1400" kern="1200">
        <a:solidFill>
          <a:schemeClr val="tx1"/>
        </a:solidFill>
        <a:latin typeface="+mn-lt"/>
        <a:ea typeface="+mn-ea"/>
        <a:cs typeface="+mn-cs"/>
      </a:defRPr>
    </a:lvl1pPr>
    <a:lvl2pPr marL="367981" algn="l" defTabSz="735961" rtl="0" eaLnBrk="1" latinLnBrk="0" hangingPunct="1">
      <a:defRPr sz="1400" kern="1200">
        <a:solidFill>
          <a:schemeClr val="tx1"/>
        </a:solidFill>
        <a:latin typeface="+mn-lt"/>
        <a:ea typeface="+mn-ea"/>
        <a:cs typeface="+mn-cs"/>
      </a:defRPr>
    </a:lvl2pPr>
    <a:lvl3pPr marL="735961" algn="l" defTabSz="735961" rtl="0" eaLnBrk="1" latinLnBrk="0" hangingPunct="1">
      <a:defRPr sz="1400" kern="1200">
        <a:solidFill>
          <a:schemeClr val="tx1"/>
        </a:solidFill>
        <a:latin typeface="+mn-lt"/>
        <a:ea typeface="+mn-ea"/>
        <a:cs typeface="+mn-cs"/>
      </a:defRPr>
    </a:lvl3pPr>
    <a:lvl4pPr marL="1103943" algn="l" defTabSz="735961" rtl="0" eaLnBrk="1" latinLnBrk="0" hangingPunct="1">
      <a:defRPr sz="1400" kern="1200">
        <a:solidFill>
          <a:schemeClr val="tx1"/>
        </a:solidFill>
        <a:latin typeface="+mn-lt"/>
        <a:ea typeface="+mn-ea"/>
        <a:cs typeface="+mn-cs"/>
      </a:defRPr>
    </a:lvl4pPr>
    <a:lvl5pPr marL="1471925" algn="l" defTabSz="735961" rtl="0" eaLnBrk="1" latinLnBrk="0" hangingPunct="1">
      <a:defRPr sz="1400" kern="1200">
        <a:solidFill>
          <a:schemeClr val="tx1"/>
        </a:solidFill>
        <a:latin typeface="+mn-lt"/>
        <a:ea typeface="+mn-ea"/>
        <a:cs typeface="+mn-cs"/>
      </a:defRPr>
    </a:lvl5pPr>
    <a:lvl6pPr marL="1839905" algn="l" defTabSz="735961" rtl="0" eaLnBrk="1" latinLnBrk="0" hangingPunct="1">
      <a:defRPr sz="1400" kern="1200">
        <a:solidFill>
          <a:schemeClr val="tx1"/>
        </a:solidFill>
        <a:latin typeface="+mn-lt"/>
        <a:ea typeface="+mn-ea"/>
        <a:cs typeface="+mn-cs"/>
      </a:defRPr>
    </a:lvl6pPr>
    <a:lvl7pPr marL="2207884" algn="l" defTabSz="735961" rtl="0" eaLnBrk="1" latinLnBrk="0" hangingPunct="1">
      <a:defRPr sz="1400" kern="1200">
        <a:solidFill>
          <a:schemeClr val="tx1"/>
        </a:solidFill>
        <a:latin typeface="+mn-lt"/>
        <a:ea typeface="+mn-ea"/>
        <a:cs typeface="+mn-cs"/>
      </a:defRPr>
    </a:lvl7pPr>
    <a:lvl8pPr marL="2575869" algn="l" defTabSz="735961" rtl="0" eaLnBrk="1" latinLnBrk="0" hangingPunct="1">
      <a:defRPr sz="1400" kern="1200">
        <a:solidFill>
          <a:schemeClr val="tx1"/>
        </a:solidFill>
        <a:latin typeface="+mn-lt"/>
        <a:ea typeface="+mn-ea"/>
        <a:cs typeface="+mn-cs"/>
      </a:defRPr>
    </a:lvl8pPr>
    <a:lvl9pPr marL="2943848" algn="l" defTabSz="735961" rtl="0" eaLnBrk="1" latinLnBrk="0" hangingPunct="1">
      <a:defRPr sz="14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79">
          <p15:clr>
            <a:srgbClr val="A4A3A4"/>
          </p15:clr>
        </p15:guide>
        <p15:guide id="2" pos="2382">
          <p15:clr>
            <a:srgbClr val="A4A3A4"/>
          </p15:clr>
        </p15:guide>
      </p15:sldGuideLst>
    </p:ext>
    <p:ext uri="{2D200454-40CA-4A62-9FC3-DE9A4176ACB9}">
      <p15:notesGuideLst xmlns:p15="http://schemas.microsoft.com/office/powerpoint/2012/main">
        <p15:guide id="1" orient="horz" pos="3224" userDrawn="1">
          <p15:clr>
            <a:srgbClr val="A4A3A4"/>
          </p15:clr>
        </p15:guide>
        <p15:guide id="2" pos="2238"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Natalie Kershaw" initials="NK" lastIdx="1" clrIdx="0">
    <p:extLst>
      <p:ext uri="{19B8F6BF-5375-455C-9EA6-DF929625EA0E}">
        <p15:presenceInfo xmlns:p15="http://schemas.microsoft.com/office/powerpoint/2012/main" userId="S::natalie.kershaw@lancashiregroup.com::93ad6f66-bd4e-45de-b21c-d2d502e50f5a"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C6811"/>
    <a:srgbClr val="40414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972" autoAdjust="0"/>
    <p:restoredTop sz="91310" autoAdjust="0"/>
  </p:normalViewPr>
  <p:slideViewPr>
    <p:cSldViewPr>
      <p:cViewPr varScale="1">
        <p:scale>
          <a:sx n="93" d="100"/>
          <a:sy n="93" d="100"/>
        </p:scale>
        <p:origin x="1517" y="77"/>
      </p:cViewPr>
      <p:guideLst>
        <p:guide orient="horz" pos="1679"/>
        <p:guide pos="2382"/>
      </p:guideLst>
    </p:cSldViewPr>
  </p:slideViewPr>
  <p:notesTextViewPr>
    <p:cViewPr>
      <p:scale>
        <a:sx n="1" d="1"/>
        <a:sy n="1" d="1"/>
      </p:scale>
      <p:origin x="0" y="0"/>
    </p:cViewPr>
  </p:notesTextViewPr>
  <p:notesViewPr>
    <p:cSldViewPr>
      <p:cViewPr varScale="1">
        <p:scale>
          <a:sx n="71" d="100"/>
          <a:sy n="71" d="100"/>
        </p:scale>
        <p:origin x="-3102" y="-114"/>
      </p:cViewPr>
      <p:guideLst>
        <p:guide orient="horz" pos="3224"/>
        <p:guide pos="2238"/>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oleObject" Target="file:///\\lon-prtp-v01\loncorporate\Investor%20Relations\LRE%20model_draft.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oleObject" Target="file:///C:\Users\45073184\AppData\Local\Microsoft\Windows\INetCache\Content.Outlook\0LRA9N79\Investor%20presentation%20IS.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8"/>
    </mc:Choice>
    <mc:Fallback>
      <c:style val="8"/>
    </mc:Fallback>
  </mc:AlternateContent>
  <c:chart>
    <c:title>
      <c:tx>
        <c:rich>
          <a:bodyPr rot="0" spcFirstLastPara="1" vertOverflow="ellipsis" vert="horz" wrap="square" anchor="ctr" anchorCtr="1"/>
          <a:lstStyle/>
          <a:p>
            <a:pPr>
              <a:defRPr sz="1000" b="1" i="0" u="none" strike="noStrike" kern="1200" spc="0" baseline="0">
                <a:solidFill>
                  <a:schemeClr val="tx1">
                    <a:lumMod val="65000"/>
                    <a:lumOff val="35000"/>
                  </a:schemeClr>
                </a:solidFill>
                <a:latin typeface="+mn-lt"/>
                <a:ea typeface="+mn-ea"/>
                <a:cs typeface="+mn-cs"/>
              </a:defRPr>
            </a:pPr>
            <a:r>
              <a:rPr lang="en-GB" sz="1000" b="1" dirty="0"/>
              <a:t>GPW by level of attrition</a:t>
            </a:r>
          </a:p>
        </c:rich>
      </c:tx>
      <c:layout>
        <c:manualLayout>
          <c:xMode val="edge"/>
          <c:yMode val="edge"/>
          <c:x val="0.37059416495492808"/>
          <c:y val="7.0100680031793691E-2"/>
        </c:manualLayout>
      </c:layout>
      <c:overlay val="0"/>
      <c:spPr>
        <a:noFill/>
        <a:ln>
          <a:noFill/>
        </a:ln>
        <a:effectLst/>
      </c:spPr>
      <c:txPr>
        <a:bodyPr rot="0" spcFirstLastPara="1" vertOverflow="ellipsis" vert="horz" wrap="square" anchor="ctr" anchorCtr="1"/>
        <a:lstStyle/>
        <a:p>
          <a:pPr>
            <a:defRPr sz="1000"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areaChart>
        <c:grouping val="percentStacked"/>
        <c:varyColors val="0"/>
        <c:ser>
          <c:idx val="0"/>
          <c:order val="0"/>
          <c:tx>
            <c:v>High/Medium</c:v>
          </c:tx>
          <c:spPr>
            <a:solidFill>
              <a:schemeClr val="accent6">
                <a:shade val="76000"/>
              </a:schemeClr>
            </a:solidFill>
            <a:ln>
              <a:noFill/>
            </a:ln>
            <a:effectLst/>
          </c:spPr>
          <c:cat>
            <c:numRef>
              <c:f>premiums!$AC$2:$AQ$2</c:f>
              <c:numCache>
                <c:formatCode>General</c:formatCode>
                <c:ptCount val="15"/>
                <c:pt idx="0">
                  <c:v>2006</c:v>
                </c:pt>
                <c:pt idx="1">
                  <c:v>2007</c:v>
                </c:pt>
                <c:pt idx="2">
                  <c:v>2008</c:v>
                </c:pt>
                <c:pt idx="3">
                  <c:v>2009</c:v>
                </c:pt>
                <c:pt idx="4">
                  <c:v>2010</c:v>
                </c:pt>
                <c:pt idx="5">
                  <c:v>2011</c:v>
                </c:pt>
                <c:pt idx="6">
                  <c:v>2012</c:v>
                </c:pt>
                <c:pt idx="7">
                  <c:v>2013</c:v>
                </c:pt>
                <c:pt idx="8">
                  <c:v>2014</c:v>
                </c:pt>
                <c:pt idx="9">
                  <c:v>2015</c:v>
                </c:pt>
                <c:pt idx="10">
                  <c:v>2016</c:v>
                </c:pt>
                <c:pt idx="11">
                  <c:v>2017</c:v>
                </c:pt>
                <c:pt idx="12">
                  <c:v>2018</c:v>
                </c:pt>
                <c:pt idx="13">
                  <c:v>2019</c:v>
                </c:pt>
                <c:pt idx="14">
                  <c:v>2020</c:v>
                </c:pt>
              </c:numCache>
            </c:numRef>
          </c:cat>
          <c:val>
            <c:numRef>
              <c:f>premiums!$AC$61:$AQ$61</c:f>
              <c:numCache>
                <c:formatCode>0%</c:formatCode>
                <c:ptCount val="15"/>
                <c:pt idx="0">
                  <c:v>0.1834158811311711</c:v>
                </c:pt>
                <c:pt idx="1">
                  <c:v>0.24870535121497811</c:v>
                </c:pt>
                <c:pt idx="2">
                  <c:v>0.27754270490518723</c:v>
                </c:pt>
                <c:pt idx="3">
                  <c:v>0.27572475310608474</c:v>
                </c:pt>
                <c:pt idx="4">
                  <c:v>0.29952111449717023</c:v>
                </c:pt>
                <c:pt idx="5">
                  <c:v>0.35426221730191365</c:v>
                </c:pt>
                <c:pt idx="6">
                  <c:v>0.30815960237470663</c:v>
                </c:pt>
                <c:pt idx="7">
                  <c:v>0.32999852876268942</c:v>
                </c:pt>
                <c:pt idx="8">
                  <c:v>0.4152710445130014</c:v>
                </c:pt>
                <c:pt idx="9">
                  <c:v>0.35813445640305724</c:v>
                </c:pt>
                <c:pt idx="10">
                  <c:v>0.33364884051112154</c:v>
                </c:pt>
                <c:pt idx="11">
                  <c:v>0.31524678837052067</c:v>
                </c:pt>
                <c:pt idx="12">
                  <c:v>0.34649122807017541</c:v>
                </c:pt>
                <c:pt idx="13">
                  <c:v>0.41913117305787462</c:v>
                </c:pt>
                <c:pt idx="14">
                  <c:v>0.419235966097531</c:v>
                </c:pt>
              </c:numCache>
            </c:numRef>
          </c:val>
          <c:extLst>
            <c:ext xmlns:c16="http://schemas.microsoft.com/office/drawing/2014/chart" uri="{C3380CC4-5D6E-409C-BE32-E72D297353CC}">
              <c16:uniqueId val="{00000000-F288-49D2-AAFA-47AAE9F10B77}"/>
            </c:ext>
          </c:extLst>
        </c:ser>
        <c:ser>
          <c:idx val="1"/>
          <c:order val="1"/>
          <c:tx>
            <c:v>Low</c:v>
          </c:tx>
          <c:spPr>
            <a:solidFill>
              <a:schemeClr val="accent6">
                <a:tint val="77000"/>
              </a:schemeClr>
            </a:solidFill>
            <a:ln>
              <a:noFill/>
            </a:ln>
            <a:effectLst/>
          </c:spPr>
          <c:cat>
            <c:numRef>
              <c:f>premiums!$AC$2:$AQ$2</c:f>
              <c:numCache>
                <c:formatCode>General</c:formatCode>
                <c:ptCount val="15"/>
                <c:pt idx="0">
                  <c:v>2006</c:v>
                </c:pt>
                <c:pt idx="1">
                  <c:v>2007</c:v>
                </c:pt>
                <c:pt idx="2">
                  <c:v>2008</c:v>
                </c:pt>
                <c:pt idx="3">
                  <c:v>2009</c:v>
                </c:pt>
                <c:pt idx="4">
                  <c:v>2010</c:v>
                </c:pt>
                <c:pt idx="5">
                  <c:v>2011</c:v>
                </c:pt>
                <c:pt idx="6">
                  <c:v>2012</c:v>
                </c:pt>
                <c:pt idx="7">
                  <c:v>2013</c:v>
                </c:pt>
                <c:pt idx="8">
                  <c:v>2014</c:v>
                </c:pt>
                <c:pt idx="9">
                  <c:v>2015</c:v>
                </c:pt>
                <c:pt idx="10">
                  <c:v>2016</c:v>
                </c:pt>
                <c:pt idx="11">
                  <c:v>2017</c:v>
                </c:pt>
                <c:pt idx="12">
                  <c:v>2018</c:v>
                </c:pt>
                <c:pt idx="13">
                  <c:v>2019</c:v>
                </c:pt>
                <c:pt idx="14">
                  <c:v>2020</c:v>
                </c:pt>
              </c:numCache>
            </c:numRef>
          </c:cat>
          <c:val>
            <c:numRef>
              <c:f>premiums!$AC$62:$AQ$62</c:f>
              <c:numCache>
                <c:formatCode>0%</c:formatCode>
                <c:ptCount val="15"/>
                <c:pt idx="0">
                  <c:v>0.81658411886882887</c:v>
                </c:pt>
                <c:pt idx="1">
                  <c:v>0.75129464878502183</c:v>
                </c:pt>
                <c:pt idx="2">
                  <c:v>0.72245729509481271</c:v>
                </c:pt>
                <c:pt idx="3">
                  <c:v>0.72427524689391531</c:v>
                </c:pt>
                <c:pt idx="4">
                  <c:v>0.70047888550282977</c:v>
                </c:pt>
                <c:pt idx="5">
                  <c:v>0.64573778269808635</c:v>
                </c:pt>
                <c:pt idx="6">
                  <c:v>0.69184039762529337</c:v>
                </c:pt>
                <c:pt idx="7">
                  <c:v>0.67000147123731058</c:v>
                </c:pt>
                <c:pt idx="8">
                  <c:v>0.58472895548699855</c:v>
                </c:pt>
                <c:pt idx="9">
                  <c:v>0.6418655435969427</c:v>
                </c:pt>
                <c:pt idx="10">
                  <c:v>0.66635115948887846</c:v>
                </c:pt>
                <c:pt idx="11">
                  <c:v>0.68475321162947933</c:v>
                </c:pt>
                <c:pt idx="12">
                  <c:v>0.65350877192982459</c:v>
                </c:pt>
                <c:pt idx="13">
                  <c:v>0.58086882694212538</c:v>
                </c:pt>
                <c:pt idx="14">
                  <c:v>0.580764033902469</c:v>
                </c:pt>
              </c:numCache>
            </c:numRef>
          </c:val>
          <c:extLst>
            <c:ext xmlns:c16="http://schemas.microsoft.com/office/drawing/2014/chart" uri="{C3380CC4-5D6E-409C-BE32-E72D297353CC}">
              <c16:uniqueId val="{00000001-F288-49D2-AAFA-47AAE9F10B77}"/>
            </c:ext>
          </c:extLst>
        </c:ser>
        <c:dLbls>
          <c:showLegendKey val="0"/>
          <c:showVal val="0"/>
          <c:showCatName val="0"/>
          <c:showSerName val="0"/>
          <c:showPercent val="0"/>
          <c:showBubbleSize val="0"/>
        </c:dLbls>
        <c:axId val="1127423656"/>
        <c:axId val="1127431200"/>
      </c:areaChart>
      <c:catAx>
        <c:axId val="1127423656"/>
        <c:scaling>
          <c:orientation val="minMax"/>
        </c:scaling>
        <c:delete val="0"/>
        <c:axPos val="b"/>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127431200"/>
        <c:crosses val="autoZero"/>
        <c:auto val="1"/>
        <c:lblAlgn val="ctr"/>
        <c:lblOffset val="100"/>
        <c:noMultiLvlLbl val="0"/>
      </c:catAx>
      <c:valAx>
        <c:axId val="1127431200"/>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127423656"/>
        <c:crosses val="autoZero"/>
        <c:crossBetween val="midCat"/>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7.2061066510245408E-2"/>
          <c:y val="3.0818952186552853E-2"/>
          <c:w val="0.92252415264014265"/>
          <c:h val="0.54840978181110256"/>
        </c:manualLayout>
      </c:layout>
      <c:lineChart>
        <c:grouping val="standard"/>
        <c:varyColors val="0"/>
        <c:ser>
          <c:idx val="0"/>
          <c:order val="0"/>
          <c:tx>
            <c:strRef>
              <c:f>'Am Best 1'!$C$5</c:f>
              <c:strCache>
                <c:ptCount val="1"/>
                <c:pt idx="0">
                  <c:v>Lancashire</c:v>
                </c:pt>
              </c:strCache>
            </c:strRef>
          </c:tx>
          <c:spPr>
            <a:ln w="28575" cap="rnd">
              <a:solidFill>
                <a:sysClr val="window" lastClr="FFFFFF">
                  <a:lumMod val="50000"/>
                </a:sysClr>
              </a:solidFill>
              <a:round/>
            </a:ln>
            <a:effectLst/>
          </c:spPr>
          <c:marker>
            <c:symbol val="none"/>
          </c:marker>
          <c:cat>
            <c:strRef>
              <c:f>'Am Best 1'!$D$4:$G$4</c:f>
              <c:strCache>
                <c:ptCount val="4"/>
                <c:pt idx="0">
                  <c:v>Best's Capital Adequacy Ratio (VaR 95%)</c:v>
                </c:pt>
                <c:pt idx="1">
                  <c:v>Best's Capital Adequacy Ratio (VaR 99%)</c:v>
                </c:pt>
                <c:pt idx="2">
                  <c:v>Best's Capital Adequacy Ratio (VaR 99.5%)</c:v>
                </c:pt>
                <c:pt idx="3">
                  <c:v>Best's Capital Adequacy Ratio (VaR 99.6%)</c:v>
                </c:pt>
              </c:strCache>
            </c:strRef>
          </c:cat>
          <c:val>
            <c:numRef>
              <c:f>'Am Best 1'!$D$5:$G$5</c:f>
              <c:numCache>
                <c:formatCode>###0.0</c:formatCode>
                <c:ptCount val="4"/>
                <c:pt idx="0">
                  <c:v>86.2</c:v>
                </c:pt>
                <c:pt idx="1">
                  <c:v>72.8</c:v>
                </c:pt>
                <c:pt idx="2">
                  <c:v>62.2</c:v>
                </c:pt>
                <c:pt idx="3">
                  <c:v>59.2</c:v>
                </c:pt>
              </c:numCache>
            </c:numRef>
          </c:val>
          <c:smooth val="0"/>
          <c:extLst>
            <c:ext xmlns:c16="http://schemas.microsoft.com/office/drawing/2014/chart" uri="{C3380CC4-5D6E-409C-BE32-E72D297353CC}">
              <c16:uniqueId val="{00000000-CE03-4D29-9D1F-94246DD73317}"/>
            </c:ext>
          </c:extLst>
        </c:ser>
        <c:ser>
          <c:idx val="1"/>
          <c:order val="1"/>
          <c:tx>
            <c:strRef>
              <c:f>'Am Best 1'!$C$6</c:f>
              <c:strCache>
                <c:ptCount val="1"/>
                <c:pt idx="0">
                  <c:v>Average</c:v>
                </c:pt>
              </c:strCache>
            </c:strRef>
          </c:tx>
          <c:spPr>
            <a:ln w="28575" cap="rnd">
              <a:solidFill>
                <a:srgbClr val="EC6811"/>
              </a:solidFill>
              <a:round/>
            </a:ln>
            <a:effectLst/>
          </c:spPr>
          <c:marker>
            <c:symbol val="none"/>
          </c:marker>
          <c:cat>
            <c:strRef>
              <c:f>'Am Best 1'!$D$4:$G$4</c:f>
              <c:strCache>
                <c:ptCount val="4"/>
                <c:pt idx="0">
                  <c:v>Best's Capital Adequacy Ratio (VaR 95%)</c:v>
                </c:pt>
                <c:pt idx="1">
                  <c:v>Best's Capital Adequacy Ratio (VaR 99%)</c:v>
                </c:pt>
                <c:pt idx="2">
                  <c:v>Best's Capital Adequacy Ratio (VaR 99.5%)</c:v>
                </c:pt>
                <c:pt idx="3">
                  <c:v>Best's Capital Adequacy Ratio (VaR 99.6%)</c:v>
                </c:pt>
              </c:strCache>
            </c:strRef>
          </c:cat>
          <c:val>
            <c:numRef>
              <c:f>'Am Best 1'!$D$6:$G$6</c:f>
              <c:numCache>
                <c:formatCode>###0.0</c:formatCode>
                <c:ptCount val="4"/>
                <c:pt idx="0">
                  <c:v>67.5</c:v>
                </c:pt>
                <c:pt idx="1">
                  <c:v>50.964285714285708</c:v>
                </c:pt>
                <c:pt idx="2">
                  <c:v>43.078571428571429</c:v>
                </c:pt>
                <c:pt idx="3">
                  <c:v>40.571428571428569</c:v>
                </c:pt>
              </c:numCache>
            </c:numRef>
          </c:val>
          <c:smooth val="0"/>
          <c:extLst>
            <c:ext xmlns:c16="http://schemas.microsoft.com/office/drawing/2014/chart" uri="{C3380CC4-5D6E-409C-BE32-E72D297353CC}">
              <c16:uniqueId val="{00000001-CE03-4D29-9D1F-94246DD73317}"/>
            </c:ext>
          </c:extLst>
        </c:ser>
        <c:dLbls>
          <c:showLegendKey val="0"/>
          <c:showVal val="0"/>
          <c:showCatName val="0"/>
          <c:showSerName val="0"/>
          <c:showPercent val="0"/>
          <c:showBubbleSize val="0"/>
        </c:dLbls>
        <c:smooth val="0"/>
        <c:axId val="1339643839"/>
        <c:axId val="551232975"/>
      </c:lineChart>
      <c:catAx>
        <c:axId val="1339643839"/>
        <c:scaling>
          <c:orientation val="minMax"/>
        </c:scaling>
        <c:delete val="0"/>
        <c:axPos val="b"/>
        <c:numFmt formatCode="General" sourceLinked="1"/>
        <c:majorTickMark val="none"/>
        <c:minorTickMark val="none"/>
        <c:tickLblPos val="nextTo"/>
        <c:spPr>
          <a:noFill/>
          <a:ln w="12700" cap="flat" cmpd="sng" algn="ctr">
            <a:solidFill>
              <a:sysClr val="window" lastClr="FFFFFF">
                <a:lumMod val="50000"/>
              </a:sysClr>
            </a:solidFill>
            <a:round/>
          </a:ln>
          <a:effectLst/>
        </c:spPr>
        <c:txPr>
          <a:bodyPr rot="-60000000" spcFirstLastPara="1" vertOverflow="ellipsis" vert="horz" wrap="square" anchor="ctr" anchorCtr="1"/>
          <a:lstStyle/>
          <a:p>
            <a:pPr>
              <a:defRPr sz="600" b="0" i="0" u="none" strike="noStrike" kern="1200" baseline="0">
                <a:solidFill>
                  <a:srgbClr val="404140"/>
                </a:solidFill>
                <a:latin typeface="+mn-lt"/>
                <a:ea typeface="+mn-ea"/>
                <a:cs typeface="+mn-cs"/>
              </a:defRPr>
            </a:pPr>
            <a:endParaRPr lang="en-US"/>
          </a:p>
        </c:txPr>
        <c:crossAx val="551232975"/>
        <c:crosses val="autoZero"/>
        <c:auto val="1"/>
        <c:lblAlgn val="ctr"/>
        <c:lblOffset val="100"/>
        <c:noMultiLvlLbl val="0"/>
      </c:catAx>
      <c:valAx>
        <c:axId val="551232975"/>
        <c:scaling>
          <c:orientation val="minMax"/>
          <c:min val="30"/>
        </c:scaling>
        <c:delete val="0"/>
        <c:axPos val="l"/>
        <c:numFmt formatCode="#,##0" sourceLinked="0"/>
        <c:majorTickMark val="none"/>
        <c:minorTickMark val="none"/>
        <c:tickLblPos val="nextTo"/>
        <c:spPr>
          <a:noFill/>
          <a:ln w="12700">
            <a:solidFill>
              <a:sysClr val="window" lastClr="FFFFFF">
                <a:lumMod val="50000"/>
              </a:sysClr>
            </a:solidFill>
          </a:ln>
          <a:effectLst/>
        </c:spPr>
        <c:txPr>
          <a:bodyPr rot="-60000000" spcFirstLastPara="1" vertOverflow="ellipsis" vert="horz" wrap="square" anchor="ctr" anchorCtr="1"/>
          <a:lstStyle/>
          <a:p>
            <a:pPr>
              <a:defRPr sz="800" b="0" i="0" u="none" strike="noStrike" kern="1200" baseline="0">
                <a:solidFill>
                  <a:srgbClr val="404140"/>
                </a:solidFill>
                <a:latin typeface="+mn-lt"/>
                <a:ea typeface="+mn-ea"/>
                <a:cs typeface="+mn-cs"/>
              </a:defRPr>
            </a:pPr>
            <a:endParaRPr lang="en-US"/>
          </a:p>
        </c:txPr>
        <c:crossAx val="1339643839"/>
        <c:crosses val="autoZero"/>
        <c:crossBetween val="between"/>
      </c:valAx>
      <c:spPr>
        <a:noFill/>
        <a:ln>
          <a:noFill/>
        </a:ln>
        <a:effectLst/>
      </c:spPr>
    </c:plotArea>
    <c:legend>
      <c:legendPos val="b"/>
      <c:layout>
        <c:manualLayout>
          <c:xMode val="edge"/>
          <c:yMode val="edge"/>
          <c:x val="6.1604624777781385E-2"/>
          <c:y val="0.89464154421308251"/>
          <c:w val="0.92647835916270049"/>
          <c:h val="9.9280648768291263E-2"/>
        </c:manualLayout>
      </c:layout>
      <c:overlay val="0"/>
      <c:spPr>
        <a:noFill/>
        <a:ln>
          <a:noFill/>
        </a:ln>
        <a:effectLst/>
      </c:spPr>
      <c:txPr>
        <a:bodyPr rot="0" spcFirstLastPara="1" vertOverflow="ellipsis" vert="horz" wrap="square" anchor="ctr" anchorCtr="1"/>
        <a:lstStyle/>
        <a:p>
          <a:pPr>
            <a:defRPr sz="800" b="0" i="0" u="none" strike="noStrike" kern="1200" baseline="0">
              <a:solidFill>
                <a:srgbClr val="404140"/>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nchor="t" anchorCtr="0"/>
    <a:lstStyle/>
    <a:p>
      <a:pPr>
        <a:defRPr sz="800">
          <a:solidFill>
            <a:srgbClr val="404140"/>
          </a:solidFill>
        </a:defRPr>
      </a:pPr>
      <a:endParaRPr lang="en-US"/>
    </a:p>
  </c:txPr>
  <c:externalData r:id="rId4">
    <c:autoUpdate val="0"/>
  </c:externalData>
</c:chartSpace>
</file>

<file path=ppt/charts/colors1.xml><?xml version="1.0" encoding="utf-8"?>
<cs:colorStyle xmlns:cs="http://schemas.microsoft.com/office/drawing/2012/chartStyle" xmlns:a="http://schemas.openxmlformats.org/drawingml/2006/main" meth="withinLinear" id="19">
  <a:schemeClr val="accent6"/>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7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ln w="9525" cap="flat" cmpd="sng" algn="ctr">
        <a:solidFill>
          <a:schemeClr val="tx1">
            <a:lumMod val="15000"/>
            <a:lumOff val="85000"/>
          </a:schemeClr>
        </a:solidFill>
        <a:round/>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78427" cy="511731"/>
          </a:xfrm>
          <a:prstGeom prst="rect">
            <a:avLst/>
          </a:prstGeom>
        </p:spPr>
        <p:txBody>
          <a:bodyPr vert="horz" lIns="94796" tIns="47398" rIns="94796" bIns="47398" rtlCol="0"/>
          <a:lstStyle>
            <a:lvl1pPr algn="l">
              <a:defRPr sz="1200"/>
            </a:lvl1pPr>
          </a:lstStyle>
          <a:p>
            <a:endParaRPr lang="en-GB"/>
          </a:p>
        </p:txBody>
      </p:sp>
      <p:sp>
        <p:nvSpPr>
          <p:cNvPr id="3" name="Date Placeholder 2"/>
          <p:cNvSpPr>
            <a:spLocks noGrp="1"/>
          </p:cNvSpPr>
          <p:nvPr>
            <p:ph type="dt" sz="quarter" idx="1"/>
          </p:nvPr>
        </p:nvSpPr>
        <p:spPr>
          <a:xfrm>
            <a:off x="4023993" y="0"/>
            <a:ext cx="3078427" cy="511731"/>
          </a:xfrm>
          <a:prstGeom prst="rect">
            <a:avLst/>
          </a:prstGeom>
        </p:spPr>
        <p:txBody>
          <a:bodyPr vert="horz" lIns="94796" tIns="47398" rIns="94796" bIns="47398" rtlCol="0"/>
          <a:lstStyle>
            <a:lvl1pPr algn="r">
              <a:defRPr sz="1200"/>
            </a:lvl1pPr>
          </a:lstStyle>
          <a:p>
            <a:fld id="{0918EC71-B8E8-49E6-9500-86910C7A43C3}" type="datetimeFigureOut">
              <a:rPr lang="en-GB" smtClean="0"/>
              <a:t>28/04/2021</a:t>
            </a:fld>
            <a:endParaRPr lang="en-GB"/>
          </a:p>
        </p:txBody>
      </p:sp>
      <p:sp>
        <p:nvSpPr>
          <p:cNvPr id="4" name="Footer Placeholder 3"/>
          <p:cNvSpPr>
            <a:spLocks noGrp="1"/>
          </p:cNvSpPr>
          <p:nvPr>
            <p:ph type="ftr" sz="quarter" idx="2"/>
          </p:nvPr>
        </p:nvSpPr>
        <p:spPr>
          <a:xfrm>
            <a:off x="1" y="9721106"/>
            <a:ext cx="3078427" cy="511731"/>
          </a:xfrm>
          <a:prstGeom prst="rect">
            <a:avLst/>
          </a:prstGeom>
        </p:spPr>
        <p:txBody>
          <a:bodyPr vert="horz" lIns="94796" tIns="47398" rIns="94796" bIns="47398" rtlCol="0" anchor="b"/>
          <a:lstStyle>
            <a:lvl1pPr algn="l">
              <a:defRPr sz="1200"/>
            </a:lvl1pPr>
          </a:lstStyle>
          <a:p>
            <a:endParaRPr lang="en-GB"/>
          </a:p>
        </p:txBody>
      </p:sp>
      <p:sp>
        <p:nvSpPr>
          <p:cNvPr id="5" name="Slide Number Placeholder 4"/>
          <p:cNvSpPr>
            <a:spLocks noGrp="1"/>
          </p:cNvSpPr>
          <p:nvPr>
            <p:ph type="sldNum" sz="quarter" idx="3"/>
          </p:nvPr>
        </p:nvSpPr>
        <p:spPr>
          <a:xfrm>
            <a:off x="4023993" y="9721106"/>
            <a:ext cx="3078427" cy="511731"/>
          </a:xfrm>
          <a:prstGeom prst="rect">
            <a:avLst/>
          </a:prstGeom>
        </p:spPr>
        <p:txBody>
          <a:bodyPr vert="horz" lIns="94796" tIns="47398" rIns="94796" bIns="47398" rtlCol="0" anchor="b"/>
          <a:lstStyle>
            <a:lvl1pPr algn="r">
              <a:defRPr sz="1200"/>
            </a:lvl1pPr>
          </a:lstStyle>
          <a:p>
            <a:fld id="{98A6A926-FADE-4664-9AF6-64713E1A71E7}" type="slidenum">
              <a:rPr lang="en-GB" smtClean="0"/>
              <a:t>‹#›</a:t>
            </a:fld>
            <a:endParaRPr lang="en-GB"/>
          </a:p>
        </p:txBody>
      </p:sp>
    </p:spTree>
    <p:extLst>
      <p:ext uri="{BB962C8B-B14F-4D97-AF65-F5344CB8AC3E}">
        <p14:creationId xmlns:p14="http://schemas.microsoft.com/office/powerpoint/2010/main" val="205676617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9202" cy="512304"/>
          </a:xfrm>
          <a:prstGeom prst="rect">
            <a:avLst/>
          </a:prstGeom>
        </p:spPr>
        <p:txBody>
          <a:bodyPr vert="horz" lIns="94796" tIns="47398" rIns="94796" bIns="47398" rtlCol="0"/>
          <a:lstStyle>
            <a:lvl1pPr algn="l">
              <a:defRPr sz="1200"/>
            </a:lvl1pPr>
          </a:lstStyle>
          <a:p>
            <a:endParaRPr lang="en-GB"/>
          </a:p>
        </p:txBody>
      </p:sp>
      <p:sp>
        <p:nvSpPr>
          <p:cNvPr id="3" name="Date Placeholder 2"/>
          <p:cNvSpPr>
            <a:spLocks noGrp="1"/>
          </p:cNvSpPr>
          <p:nvPr>
            <p:ph type="dt" idx="1"/>
          </p:nvPr>
        </p:nvSpPr>
        <p:spPr>
          <a:xfrm>
            <a:off x="4023203" y="0"/>
            <a:ext cx="3079202" cy="512304"/>
          </a:xfrm>
          <a:prstGeom prst="rect">
            <a:avLst/>
          </a:prstGeom>
        </p:spPr>
        <p:txBody>
          <a:bodyPr vert="horz" lIns="94796" tIns="47398" rIns="94796" bIns="47398" rtlCol="0"/>
          <a:lstStyle>
            <a:lvl1pPr algn="r">
              <a:defRPr sz="1200"/>
            </a:lvl1pPr>
          </a:lstStyle>
          <a:p>
            <a:fld id="{82B77F55-E805-48B1-9044-FE2FB5A79D53}" type="datetimeFigureOut">
              <a:rPr lang="en-GB" smtClean="0"/>
              <a:t>28/04/2021</a:t>
            </a:fld>
            <a:endParaRPr lang="en-GB"/>
          </a:p>
        </p:txBody>
      </p:sp>
      <p:sp>
        <p:nvSpPr>
          <p:cNvPr id="4" name="Slide Image Placeholder 3"/>
          <p:cNvSpPr>
            <a:spLocks noGrp="1" noRot="1" noChangeAspect="1"/>
          </p:cNvSpPr>
          <p:nvPr>
            <p:ph type="sldImg" idx="2"/>
          </p:nvPr>
        </p:nvSpPr>
        <p:spPr>
          <a:xfrm>
            <a:off x="830263" y="768350"/>
            <a:ext cx="5443537" cy="3836988"/>
          </a:xfrm>
          <a:prstGeom prst="rect">
            <a:avLst/>
          </a:prstGeom>
          <a:noFill/>
          <a:ln w="12700">
            <a:solidFill>
              <a:prstClr val="black"/>
            </a:solidFill>
          </a:ln>
        </p:spPr>
        <p:txBody>
          <a:bodyPr vert="horz" lIns="94796" tIns="47398" rIns="94796" bIns="47398" rtlCol="0" anchor="ctr"/>
          <a:lstStyle/>
          <a:p>
            <a:endParaRPr lang="en-GB"/>
          </a:p>
        </p:txBody>
      </p:sp>
      <p:sp>
        <p:nvSpPr>
          <p:cNvPr id="5" name="Notes Placeholder 4"/>
          <p:cNvSpPr>
            <a:spLocks noGrp="1"/>
          </p:cNvSpPr>
          <p:nvPr>
            <p:ph type="body" sz="quarter" idx="3"/>
          </p:nvPr>
        </p:nvSpPr>
        <p:spPr>
          <a:xfrm>
            <a:off x="710075" y="4861155"/>
            <a:ext cx="5683914" cy="4605821"/>
          </a:xfrm>
          <a:prstGeom prst="rect">
            <a:avLst/>
          </a:prstGeom>
        </p:spPr>
        <p:txBody>
          <a:bodyPr vert="horz" lIns="94796" tIns="47398" rIns="94796" bIns="47398"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720673"/>
            <a:ext cx="3079202" cy="512303"/>
          </a:xfrm>
          <a:prstGeom prst="rect">
            <a:avLst/>
          </a:prstGeom>
        </p:spPr>
        <p:txBody>
          <a:bodyPr vert="horz" lIns="94796" tIns="47398" rIns="94796" bIns="47398" rtlCol="0" anchor="b"/>
          <a:lstStyle>
            <a:lvl1pPr algn="l">
              <a:defRPr sz="1200"/>
            </a:lvl1pPr>
          </a:lstStyle>
          <a:p>
            <a:endParaRPr lang="en-GB"/>
          </a:p>
        </p:txBody>
      </p:sp>
      <p:sp>
        <p:nvSpPr>
          <p:cNvPr id="7" name="Slide Number Placeholder 6"/>
          <p:cNvSpPr>
            <a:spLocks noGrp="1"/>
          </p:cNvSpPr>
          <p:nvPr>
            <p:ph type="sldNum" sz="quarter" idx="5"/>
          </p:nvPr>
        </p:nvSpPr>
        <p:spPr>
          <a:xfrm>
            <a:off x="4023203" y="9720673"/>
            <a:ext cx="3079202" cy="512303"/>
          </a:xfrm>
          <a:prstGeom prst="rect">
            <a:avLst/>
          </a:prstGeom>
        </p:spPr>
        <p:txBody>
          <a:bodyPr vert="horz" lIns="94796" tIns="47398" rIns="94796" bIns="47398" rtlCol="0" anchor="b"/>
          <a:lstStyle>
            <a:lvl1pPr algn="r">
              <a:defRPr sz="1200"/>
            </a:lvl1pPr>
          </a:lstStyle>
          <a:p>
            <a:fld id="{7CED74D9-B8BE-4892-B0A4-37A1D264A269}" type="slidenum">
              <a:rPr lang="en-GB" smtClean="0"/>
              <a:t>‹#›</a:t>
            </a:fld>
            <a:endParaRPr lang="en-GB"/>
          </a:p>
        </p:txBody>
      </p:sp>
    </p:spTree>
    <p:extLst>
      <p:ext uri="{BB962C8B-B14F-4D97-AF65-F5344CB8AC3E}">
        <p14:creationId xmlns:p14="http://schemas.microsoft.com/office/powerpoint/2010/main" val="384793864"/>
      </p:ext>
    </p:extLst>
  </p:cSld>
  <p:clrMap bg1="lt1" tx1="dk1" bg2="lt2" tx2="dk2" accent1="accent1" accent2="accent2" accent3="accent3" accent4="accent4" accent5="accent5" accent6="accent6" hlink="hlink" folHlink="folHlink"/>
  <p:notesStyle>
    <a:lvl1pPr marL="0" algn="l" defTabSz="914158" rtl="0" eaLnBrk="1" latinLnBrk="0" hangingPunct="1">
      <a:defRPr sz="1200" kern="1200">
        <a:solidFill>
          <a:schemeClr val="tx1"/>
        </a:solidFill>
        <a:latin typeface="+mn-lt"/>
        <a:ea typeface="+mn-ea"/>
        <a:cs typeface="+mn-cs"/>
      </a:defRPr>
    </a:lvl1pPr>
    <a:lvl2pPr marL="457079" algn="l" defTabSz="914158" rtl="0" eaLnBrk="1" latinLnBrk="0" hangingPunct="1">
      <a:defRPr sz="1200" kern="1200">
        <a:solidFill>
          <a:schemeClr val="tx1"/>
        </a:solidFill>
        <a:latin typeface="+mn-lt"/>
        <a:ea typeface="+mn-ea"/>
        <a:cs typeface="+mn-cs"/>
      </a:defRPr>
    </a:lvl2pPr>
    <a:lvl3pPr marL="914158" algn="l" defTabSz="914158" rtl="0" eaLnBrk="1" latinLnBrk="0" hangingPunct="1">
      <a:defRPr sz="1200" kern="1200">
        <a:solidFill>
          <a:schemeClr val="tx1"/>
        </a:solidFill>
        <a:latin typeface="+mn-lt"/>
        <a:ea typeface="+mn-ea"/>
        <a:cs typeface="+mn-cs"/>
      </a:defRPr>
    </a:lvl3pPr>
    <a:lvl4pPr marL="1371236" algn="l" defTabSz="914158" rtl="0" eaLnBrk="1" latinLnBrk="0" hangingPunct="1">
      <a:defRPr sz="1200" kern="1200">
        <a:solidFill>
          <a:schemeClr val="tx1"/>
        </a:solidFill>
        <a:latin typeface="+mn-lt"/>
        <a:ea typeface="+mn-ea"/>
        <a:cs typeface="+mn-cs"/>
      </a:defRPr>
    </a:lvl4pPr>
    <a:lvl5pPr marL="1828314" algn="l" defTabSz="914158" rtl="0" eaLnBrk="1" latinLnBrk="0" hangingPunct="1">
      <a:defRPr sz="1200" kern="1200">
        <a:solidFill>
          <a:schemeClr val="tx1"/>
        </a:solidFill>
        <a:latin typeface="+mn-lt"/>
        <a:ea typeface="+mn-ea"/>
        <a:cs typeface="+mn-cs"/>
      </a:defRPr>
    </a:lvl5pPr>
    <a:lvl6pPr marL="2285392" algn="l" defTabSz="914158" rtl="0" eaLnBrk="1" latinLnBrk="0" hangingPunct="1">
      <a:defRPr sz="1200" kern="1200">
        <a:solidFill>
          <a:schemeClr val="tx1"/>
        </a:solidFill>
        <a:latin typeface="+mn-lt"/>
        <a:ea typeface="+mn-ea"/>
        <a:cs typeface="+mn-cs"/>
      </a:defRPr>
    </a:lvl6pPr>
    <a:lvl7pPr marL="2742471" algn="l" defTabSz="914158" rtl="0" eaLnBrk="1" latinLnBrk="0" hangingPunct="1">
      <a:defRPr sz="1200" kern="1200">
        <a:solidFill>
          <a:schemeClr val="tx1"/>
        </a:solidFill>
        <a:latin typeface="+mn-lt"/>
        <a:ea typeface="+mn-ea"/>
        <a:cs typeface="+mn-cs"/>
      </a:defRPr>
    </a:lvl7pPr>
    <a:lvl8pPr marL="3199550" algn="l" defTabSz="914158" rtl="0" eaLnBrk="1" latinLnBrk="0" hangingPunct="1">
      <a:defRPr sz="1200" kern="1200">
        <a:solidFill>
          <a:schemeClr val="tx1"/>
        </a:solidFill>
        <a:latin typeface="+mn-lt"/>
        <a:ea typeface="+mn-ea"/>
        <a:cs typeface="+mn-cs"/>
      </a:defRPr>
    </a:lvl8pPr>
    <a:lvl9pPr marL="3656628" algn="l" defTabSz="914158"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CED74D9-B8BE-4892-B0A4-37A1D264A269}" type="slidenum">
              <a:rPr lang="en-GB" smtClean="0"/>
              <a:t>2</a:t>
            </a:fld>
            <a:endParaRPr lang="en-GB"/>
          </a:p>
        </p:txBody>
      </p:sp>
    </p:spTree>
    <p:extLst>
      <p:ext uri="{BB962C8B-B14F-4D97-AF65-F5344CB8AC3E}">
        <p14:creationId xmlns:p14="http://schemas.microsoft.com/office/powerpoint/2010/main" val="24631154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CED74D9-B8BE-4892-B0A4-37A1D264A269}" type="slidenum">
              <a:rPr lang="en-GB" smtClean="0"/>
              <a:t>3</a:t>
            </a:fld>
            <a:endParaRPr lang="en-GB"/>
          </a:p>
        </p:txBody>
      </p:sp>
    </p:spTree>
    <p:extLst>
      <p:ext uri="{BB962C8B-B14F-4D97-AF65-F5344CB8AC3E}">
        <p14:creationId xmlns:p14="http://schemas.microsoft.com/office/powerpoint/2010/main" val="19992102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7CED74D9-B8BE-4892-B0A4-37A1D264A269}" type="slidenum">
              <a:rPr lang="en-GB" smtClean="0"/>
              <a:t>4</a:t>
            </a:fld>
            <a:endParaRPr lang="en-GB"/>
          </a:p>
        </p:txBody>
      </p:sp>
    </p:spTree>
    <p:extLst>
      <p:ext uri="{BB962C8B-B14F-4D97-AF65-F5344CB8AC3E}">
        <p14:creationId xmlns:p14="http://schemas.microsoft.com/office/powerpoint/2010/main" val="21367124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7CED74D9-B8BE-4892-B0A4-37A1D264A269}" type="slidenum">
              <a:rPr lang="en-GB" smtClean="0"/>
              <a:t>6</a:t>
            </a:fld>
            <a:endParaRPr lang="en-GB"/>
          </a:p>
        </p:txBody>
      </p:sp>
    </p:spTree>
    <p:extLst>
      <p:ext uri="{BB962C8B-B14F-4D97-AF65-F5344CB8AC3E}">
        <p14:creationId xmlns:p14="http://schemas.microsoft.com/office/powerpoint/2010/main" val="1344810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7CED74D9-B8BE-4892-B0A4-37A1D264A269}" type="slidenum">
              <a:rPr lang="en-GB" smtClean="0"/>
              <a:t>7</a:t>
            </a:fld>
            <a:endParaRPr lang="en-GB"/>
          </a:p>
        </p:txBody>
      </p:sp>
    </p:spTree>
    <p:extLst>
      <p:ext uri="{BB962C8B-B14F-4D97-AF65-F5344CB8AC3E}">
        <p14:creationId xmlns:p14="http://schemas.microsoft.com/office/powerpoint/2010/main" val="43759840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CED74D9-B8BE-4892-B0A4-37A1D264A269}" type="slidenum">
              <a:rPr lang="en-GB" smtClean="0"/>
              <a:t>8</a:t>
            </a:fld>
            <a:endParaRPr lang="en-GB"/>
          </a:p>
        </p:txBody>
      </p:sp>
    </p:spTree>
    <p:extLst>
      <p:ext uri="{BB962C8B-B14F-4D97-AF65-F5344CB8AC3E}">
        <p14:creationId xmlns:p14="http://schemas.microsoft.com/office/powerpoint/2010/main" val="389167941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7CED74D9-B8BE-4892-B0A4-37A1D264A269}" type="slidenum">
              <a:rPr lang="en-GB" smtClean="0"/>
              <a:t>9</a:t>
            </a:fld>
            <a:endParaRPr lang="en-GB"/>
          </a:p>
        </p:txBody>
      </p:sp>
    </p:spTree>
    <p:extLst>
      <p:ext uri="{BB962C8B-B14F-4D97-AF65-F5344CB8AC3E}">
        <p14:creationId xmlns:p14="http://schemas.microsoft.com/office/powerpoint/2010/main" val="345464861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743075" y="1166813"/>
            <a:ext cx="4471988" cy="3151187"/>
          </a:xfrm>
        </p:spPr>
      </p:sp>
      <p:sp>
        <p:nvSpPr>
          <p:cNvPr id="3" name="Notes Placeholder 2"/>
          <p:cNvSpPr>
            <a:spLocks noGrp="1"/>
          </p:cNvSpPr>
          <p:nvPr>
            <p:ph type="body" idx="1"/>
          </p:nvPr>
        </p:nvSpPr>
        <p:spPr/>
        <p:txBody>
          <a:bodyPr/>
          <a:lstStyle/>
          <a:p>
            <a:pPr defTabSz="947958">
              <a:defRPr/>
            </a:pPr>
            <a:endParaRPr lang="en-US" baseline="0" dirty="0"/>
          </a:p>
          <a:p>
            <a:pPr defTabSz="981801">
              <a:defRPr/>
            </a:pPr>
            <a:endParaRPr lang="en-US" dirty="0"/>
          </a:p>
          <a:p>
            <a:endParaRPr lang="en-GB" dirty="0"/>
          </a:p>
        </p:txBody>
      </p:sp>
      <p:sp>
        <p:nvSpPr>
          <p:cNvPr id="4" name="Slide Number Placeholder 3"/>
          <p:cNvSpPr>
            <a:spLocks noGrp="1"/>
          </p:cNvSpPr>
          <p:nvPr>
            <p:ph type="sldNum" sz="quarter" idx="10"/>
          </p:nvPr>
        </p:nvSpPr>
        <p:spPr/>
        <p:txBody>
          <a:bodyPr/>
          <a:lstStyle/>
          <a:p>
            <a:pPr defTabSz="736350">
              <a:defRPr/>
            </a:pPr>
            <a:fld id="{0BAE3D9F-7775-5245-A880-23DC38459AEC}" type="slidenum">
              <a:rPr lang="en-GB">
                <a:solidFill>
                  <a:prstClr val="black"/>
                </a:solidFill>
                <a:latin typeface="Calibri" panose="020F0502020204030204"/>
              </a:rPr>
              <a:pPr defTabSz="736350">
                <a:defRPr/>
              </a:pPr>
              <a:t>10</a:t>
            </a:fld>
            <a:endParaRPr lang="en-GB" dirty="0">
              <a:solidFill>
                <a:prstClr val="black"/>
              </a:solidFill>
              <a:latin typeface="Calibri" panose="020F0502020204030204"/>
            </a:endParaRPr>
          </a:p>
        </p:txBody>
      </p:sp>
    </p:spTree>
    <p:extLst>
      <p:ext uri="{BB962C8B-B14F-4D97-AF65-F5344CB8AC3E}">
        <p14:creationId xmlns:p14="http://schemas.microsoft.com/office/powerpoint/2010/main" val="122950904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1002087">
              <a:defRPr/>
            </a:pPr>
            <a:endParaRPr lang="en-US" dirty="0"/>
          </a:p>
        </p:txBody>
      </p:sp>
      <p:sp>
        <p:nvSpPr>
          <p:cNvPr id="4" name="Slide Number Placeholder 3"/>
          <p:cNvSpPr>
            <a:spLocks noGrp="1"/>
          </p:cNvSpPr>
          <p:nvPr>
            <p:ph type="sldNum" sz="quarter" idx="5"/>
          </p:nvPr>
        </p:nvSpPr>
        <p:spPr/>
        <p:txBody>
          <a:bodyPr/>
          <a:lstStyle/>
          <a:p>
            <a:pPr defTabSz="751565">
              <a:defRPr/>
            </a:pPr>
            <a:fld id="{0BAE3D9F-7775-5245-A880-23DC38459AEC}" type="slidenum">
              <a:rPr lang="en-GB">
                <a:solidFill>
                  <a:prstClr val="black"/>
                </a:solidFill>
                <a:latin typeface="Calibri" panose="020F0502020204030204"/>
              </a:rPr>
              <a:pPr defTabSz="751565">
                <a:defRPr/>
              </a:pPr>
              <a:t>11</a:t>
            </a:fld>
            <a:endParaRPr lang="en-GB">
              <a:solidFill>
                <a:prstClr val="black"/>
              </a:solidFill>
              <a:latin typeface="Calibri" panose="020F0502020204030204"/>
            </a:endParaRPr>
          </a:p>
        </p:txBody>
      </p:sp>
    </p:spTree>
    <p:extLst>
      <p:ext uri="{BB962C8B-B14F-4D97-AF65-F5344CB8AC3E}">
        <p14:creationId xmlns:p14="http://schemas.microsoft.com/office/powerpoint/2010/main" val="180008236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67095" y="1655518"/>
            <a:ext cx="6427074" cy="1142332"/>
          </a:xfrm>
        </p:spPr>
        <p:txBody>
          <a:bodyPr/>
          <a:lstStyle/>
          <a:p>
            <a:r>
              <a:rPr lang="en-US"/>
              <a:t>Click to edit Master title style</a:t>
            </a:r>
            <a:endParaRPr lang="en-GB"/>
          </a:p>
        </p:txBody>
      </p:sp>
      <p:sp>
        <p:nvSpPr>
          <p:cNvPr id="3" name="Subtitle 2"/>
          <p:cNvSpPr>
            <a:spLocks noGrp="1"/>
          </p:cNvSpPr>
          <p:nvPr>
            <p:ph type="subTitle" idx="1"/>
          </p:nvPr>
        </p:nvSpPr>
        <p:spPr>
          <a:xfrm>
            <a:off x="1134190" y="3019902"/>
            <a:ext cx="5292884" cy="1361916"/>
          </a:xfrm>
        </p:spPr>
        <p:txBody>
          <a:bodyPr/>
          <a:lstStyle>
            <a:lvl1pPr marL="0" indent="0" algn="ctr">
              <a:buNone/>
              <a:defRPr>
                <a:solidFill>
                  <a:schemeClr val="tx1">
                    <a:tint val="75000"/>
                  </a:schemeClr>
                </a:solidFill>
              </a:defRPr>
            </a:lvl1pPr>
            <a:lvl2pPr marL="367981" indent="0" algn="ctr">
              <a:buNone/>
              <a:defRPr>
                <a:solidFill>
                  <a:schemeClr val="tx1">
                    <a:tint val="75000"/>
                  </a:schemeClr>
                </a:solidFill>
              </a:defRPr>
            </a:lvl2pPr>
            <a:lvl3pPr marL="735961" indent="0" algn="ctr">
              <a:buNone/>
              <a:defRPr>
                <a:solidFill>
                  <a:schemeClr val="tx1">
                    <a:tint val="75000"/>
                  </a:schemeClr>
                </a:solidFill>
              </a:defRPr>
            </a:lvl3pPr>
            <a:lvl4pPr marL="1103943" indent="0" algn="ctr">
              <a:buNone/>
              <a:defRPr>
                <a:solidFill>
                  <a:schemeClr val="tx1">
                    <a:tint val="75000"/>
                  </a:schemeClr>
                </a:solidFill>
              </a:defRPr>
            </a:lvl4pPr>
            <a:lvl5pPr marL="1471925" indent="0" algn="ctr">
              <a:buNone/>
              <a:defRPr>
                <a:solidFill>
                  <a:schemeClr val="tx1">
                    <a:tint val="75000"/>
                  </a:schemeClr>
                </a:solidFill>
              </a:defRPr>
            </a:lvl5pPr>
            <a:lvl6pPr marL="1839905" indent="0" algn="ctr">
              <a:buNone/>
              <a:defRPr>
                <a:solidFill>
                  <a:schemeClr val="tx1">
                    <a:tint val="75000"/>
                  </a:schemeClr>
                </a:solidFill>
              </a:defRPr>
            </a:lvl6pPr>
            <a:lvl7pPr marL="2207884" indent="0" algn="ctr">
              <a:buNone/>
              <a:defRPr>
                <a:solidFill>
                  <a:schemeClr val="tx1">
                    <a:tint val="75000"/>
                  </a:schemeClr>
                </a:solidFill>
              </a:defRPr>
            </a:lvl7pPr>
            <a:lvl8pPr marL="2575869" indent="0" algn="ctr">
              <a:buNone/>
              <a:defRPr>
                <a:solidFill>
                  <a:schemeClr val="tx1">
                    <a:tint val="75000"/>
                  </a:schemeClr>
                </a:solidFill>
              </a:defRPr>
            </a:lvl8pPr>
            <a:lvl9pPr marL="2943848"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a:xfrm>
            <a:off x="5544926" y="4934536"/>
            <a:ext cx="1764295" cy="283733"/>
          </a:xfrm>
        </p:spPr>
        <p:txBody>
          <a:bodyPr/>
          <a:lstStyle>
            <a:lvl1pPr algn="r">
              <a:defRPr/>
            </a:lvl1pPr>
          </a:lstStyle>
          <a:p>
            <a:fld id="{5955183A-73C0-4971-8644-40CD626390CD}" type="datetime1">
              <a:rPr lang="en-GB" smtClean="0"/>
              <a:t>28/04/2021</a:t>
            </a:fld>
            <a:endParaRPr lang="en-GB" dirty="0"/>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a:xfrm>
            <a:off x="282421" y="4934537"/>
            <a:ext cx="1764295" cy="283733"/>
          </a:xfrm>
        </p:spPr>
        <p:txBody>
          <a:bodyPr/>
          <a:lstStyle>
            <a:lvl1pPr algn="l">
              <a:defRPr/>
            </a:lvl1pPr>
          </a:lstStyle>
          <a:p>
            <a:fld id="{91AAE54F-4162-41D3-8A8F-E1EF35DCDC3B}" type="slidenum">
              <a:rPr lang="en-GB" smtClean="0"/>
              <a:pPr/>
              <a:t>‹#›</a:t>
            </a:fld>
            <a:endParaRPr lang="en-GB"/>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76941" y="352893"/>
            <a:ext cx="1733809" cy="324000"/>
          </a:xfrm>
          <a:prstGeom prst="rect">
            <a:avLst/>
          </a:prstGeom>
        </p:spPr>
      </p:pic>
    </p:spTree>
    <p:extLst>
      <p:ext uri="{BB962C8B-B14F-4D97-AF65-F5344CB8AC3E}">
        <p14:creationId xmlns:p14="http://schemas.microsoft.com/office/powerpoint/2010/main" val="32930009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CC1D89E5-504E-4E43-911D-A11F3A39DA6A}" type="datetime1">
              <a:rPr lang="en-GB" smtClean="0"/>
              <a:t>28/04/2021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1AAE54F-4162-41D3-8A8F-E1EF35DCDC3B}" type="slidenum">
              <a:rPr lang="en-GB" smtClean="0"/>
              <a:t>‹#›</a:t>
            </a:fld>
            <a:endParaRPr lang="en-GB"/>
          </a:p>
        </p:txBody>
      </p:sp>
    </p:spTree>
    <p:extLst>
      <p:ext uri="{BB962C8B-B14F-4D97-AF65-F5344CB8AC3E}">
        <p14:creationId xmlns:p14="http://schemas.microsoft.com/office/powerpoint/2010/main" val="6802867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534139" y="165311"/>
            <a:ext cx="1405923" cy="3534321"/>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312427" y="165311"/>
            <a:ext cx="4095684" cy="353432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4B0A9B1D-2D58-4657-B64C-E16DC7752BB8}" type="datetime1">
              <a:rPr lang="en-GB" smtClean="0"/>
              <a:t>28/04/2021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1AAE54F-4162-41D3-8A8F-E1EF35DCDC3B}" type="slidenum">
              <a:rPr lang="en-GB" smtClean="0"/>
              <a:t>‹#›</a:t>
            </a:fld>
            <a:endParaRPr lang="en-GB"/>
          </a:p>
        </p:txBody>
      </p:sp>
    </p:spTree>
    <p:extLst>
      <p:ext uri="{BB962C8B-B14F-4D97-AF65-F5344CB8AC3E}">
        <p14:creationId xmlns:p14="http://schemas.microsoft.com/office/powerpoint/2010/main" val="18276133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345D8B3B-55EE-4831-BAA8-FD18C3C3D7ED}" type="datetime1">
              <a:rPr lang="en-GB" smtClean="0"/>
              <a:t>28/04/2021</a:t>
            </a:fld>
            <a:endParaRPr lang="en-GB" dirty="0"/>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1AAE54F-4162-41D3-8A8F-E1EF35DCDC3B}" type="slidenum">
              <a:rPr lang="en-GB" smtClean="0"/>
              <a:t>‹#›</a:t>
            </a:fld>
            <a:endParaRPr lang="en-GB"/>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063555" y="4951088"/>
            <a:ext cx="1348518" cy="252000"/>
          </a:xfrm>
          <a:prstGeom prst="rect">
            <a:avLst/>
          </a:prstGeom>
        </p:spPr>
      </p:pic>
    </p:spTree>
    <p:extLst>
      <p:ext uri="{BB962C8B-B14F-4D97-AF65-F5344CB8AC3E}">
        <p14:creationId xmlns:p14="http://schemas.microsoft.com/office/powerpoint/2010/main" val="9996559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bg>
      <p:bgPr>
        <a:solidFill>
          <a:srgbClr val="404140"/>
        </a:solidFill>
        <a:effectLst/>
      </p:bgPr>
    </p:bg>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9EEACCAB-3BFD-CE48-8630-31BCF3E976B3}"/>
              </a:ext>
            </a:extLst>
          </p:cNvPr>
          <p:cNvSpPr>
            <a:spLocks noGrp="1"/>
          </p:cNvSpPr>
          <p:nvPr>
            <p:ph type="ctrTitle"/>
          </p:nvPr>
        </p:nvSpPr>
        <p:spPr>
          <a:xfrm>
            <a:off x="355296" y="1144513"/>
            <a:ext cx="6858000" cy="1790700"/>
          </a:xfrm>
        </p:spPr>
        <p:txBody>
          <a:bodyPr anchor="b">
            <a:normAutofit/>
          </a:bodyPr>
          <a:lstStyle>
            <a:lvl1pPr algn="l">
              <a:defRPr sz="5000" b="1">
                <a:solidFill>
                  <a:schemeClr val="bg1"/>
                </a:solidFill>
              </a:defRPr>
            </a:lvl1pPr>
          </a:lstStyle>
          <a:p>
            <a:r>
              <a:rPr lang="en-US"/>
              <a:t>Click to edit Master title style</a:t>
            </a:r>
            <a:endParaRPr lang="en-US" dirty="0"/>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76937" y="352894"/>
            <a:ext cx="1733804" cy="323999"/>
          </a:xfrm>
          <a:prstGeom prst="rect">
            <a:avLst/>
          </a:prstGeom>
        </p:spPr>
      </p:pic>
    </p:spTree>
    <p:extLst>
      <p:ext uri="{BB962C8B-B14F-4D97-AF65-F5344CB8AC3E}">
        <p14:creationId xmlns:p14="http://schemas.microsoft.com/office/powerpoint/2010/main" val="34887351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312434" y="965925"/>
            <a:ext cx="2750147" cy="2733702"/>
          </a:xfrm>
        </p:spPr>
        <p:txBody>
          <a:bodyPr/>
          <a:lstStyle>
            <a:lvl1pPr>
              <a:defRPr sz="2300"/>
            </a:lvl1pPr>
            <a:lvl2pPr>
              <a:defRPr sz="19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3188595" y="965925"/>
            <a:ext cx="2751460" cy="2733702"/>
          </a:xfrm>
        </p:spPr>
        <p:txBody>
          <a:bodyPr/>
          <a:lstStyle>
            <a:lvl1pPr>
              <a:defRPr sz="2300"/>
            </a:lvl1pPr>
            <a:lvl2pPr>
              <a:defRPr sz="19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E8093CB7-65EF-4815-A67F-346DD21EB459}" type="datetime1">
              <a:rPr lang="en-GB" smtClean="0"/>
              <a:t>28/04/2021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1AAE54F-4162-41D3-8A8F-E1EF35DCDC3B}" type="slidenum">
              <a:rPr lang="en-GB" smtClean="0"/>
              <a:t>‹#›</a:t>
            </a:fld>
            <a:endParaRPr lang="en-GB"/>
          </a:p>
        </p:txBody>
      </p:sp>
    </p:spTree>
    <p:extLst>
      <p:ext uri="{BB962C8B-B14F-4D97-AF65-F5344CB8AC3E}">
        <p14:creationId xmlns:p14="http://schemas.microsoft.com/office/powerpoint/2010/main" val="23813777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78065" y="213417"/>
            <a:ext cx="6805137" cy="888206"/>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378063" y="1192911"/>
            <a:ext cx="3340871" cy="497148"/>
          </a:xfrm>
        </p:spPr>
        <p:txBody>
          <a:bodyPr anchor="b"/>
          <a:lstStyle>
            <a:lvl1pPr marL="0" indent="0">
              <a:buNone/>
              <a:defRPr sz="1900" b="1"/>
            </a:lvl1pPr>
            <a:lvl2pPr marL="367981" indent="0">
              <a:buNone/>
              <a:defRPr sz="1600" b="1"/>
            </a:lvl2pPr>
            <a:lvl3pPr marL="735961" indent="0">
              <a:buNone/>
              <a:defRPr sz="1400" b="1"/>
            </a:lvl3pPr>
            <a:lvl4pPr marL="1103943" indent="0">
              <a:buNone/>
              <a:defRPr sz="1300" b="1"/>
            </a:lvl4pPr>
            <a:lvl5pPr marL="1471925" indent="0">
              <a:buNone/>
              <a:defRPr sz="1300" b="1"/>
            </a:lvl5pPr>
            <a:lvl6pPr marL="1839905" indent="0">
              <a:buNone/>
              <a:defRPr sz="1300" b="1"/>
            </a:lvl6pPr>
            <a:lvl7pPr marL="2207884" indent="0">
              <a:buNone/>
              <a:defRPr sz="1300" b="1"/>
            </a:lvl7pPr>
            <a:lvl8pPr marL="2575869" indent="0">
              <a:buNone/>
              <a:defRPr sz="1300" b="1"/>
            </a:lvl8pPr>
            <a:lvl9pPr marL="2943848" indent="0">
              <a:buNone/>
              <a:defRPr sz="1300" b="1"/>
            </a:lvl9pPr>
          </a:lstStyle>
          <a:p>
            <a:pPr lvl="0"/>
            <a:r>
              <a:rPr lang="en-US"/>
              <a:t>Click to edit Master text styles</a:t>
            </a:r>
          </a:p>
        </p:txBody>
      </p:sp>
      <p:sp>
        <p:nvSpPr>
          <p:cNvPr id="4" name="Content Placeholder 3"/>
          <p:cNvSpPr>
            <a:spLocks noGrp="1"/>
          </p:cNvSpPr>
          <p:nvPr>
            <p:ph sz="half" idx="2"/>
          </p:nvPr>
        </p:nvSpPr>
        <p:spPr>
          <a:xfrm>
            <a:off x="378063" y="1690059"/>
            <a:ext cx="3340871" cy="3070480"/>
          </a:xfrm>
        </p:spPr>
        <p:txBody>
          <a:bodyPr/>
          <a:lstStyle>
            <a:lvl1pPr>
              <a:defRPr sz="1900"/>
            </a:lvl1pPr>
            <a:lvl2pPr>
              <a:defRPr sz="1600"/>
            </a:lvl2pPr>
            <a:lvl3pPr>
              <a:defRPr sz="1400"/>
            </a:lvl3pPr>
            <a:lvl4pPr>
              <a:defRPr sz="1300"/>
            </a:lvl4pPr>
            <a:lvl5pPr>
              <a:defRPr sz="1300"/>
            </a:lvl5pPr>
            <a:lvl6pPr>
              <a:defRPr sz="1300"/>
            </a:lvl6pPr>
            <a:lvl7pPr>
              <a:defRPr sz="1300"/>
            </a:lvl7pPr>
            <a:lvl8pPr>
              <a:defRPr sz="1300"/>
            </a:lvl8pPr>
            <a:lvl9pPr>
              <a:defRPr sz="13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3841023" y="1192911"/>
            <a:ext cx="3342183" cy="497148"/>
          </a:xfrm>
        </p:spPr>
        <p:txBody>
          <a:bodyPr anchor="b"/>
          <a:lstStyle>
            <a:lvl1pPr marL="0" indent="0">
              <a:buNone/>
              <a:defRPr sz="1900" b="1"/>
            </a:lvl1pPr>
            <a:lvl2pPr marL="367981" indent="0">
              <a:buNone/>
              <a:defRPr sz="1600" b="1"/>
            </a:lvl2pPr>
            <a:lvl3pPr marL="735961" indent="0">
              <a:buNone/>
              <a:defRPr sz="1400" b="1"/>
            </a:lvl3pPr>
            <a:lvl4pPr marL="1103943" indent="0">
              <a:buNone/>
              <a:defRPr sz="1300" b="1"/>
            </a:lvl4pPr>
            <a:lvl5pPr marL="1471925" indent="0">
              <a:buNone/>
              <a:defRPr sz="1300" b="1"/>
            </a:lvl5pPr>
            <a:lvl6pPr marL="1839905" indent="0">
              <a:buNone/>
              <a:defRPr sz="1300" b="1"/>
            </a:lvl6pPr>
            <a:lvl7pPr marL="2207884" indent="0">
              <a:buNone/>
              <a:defRPr sz="1300" b="1"/>
            </a:lvl7pPr>
            <a:lvl8pPr marL="2575869" indent="0">
              <a:buNone/>
              <a:defRPr sz="1300" b="1"/>
            </a:lvl8pPr>
            <a:lvl9pPr marL="2943848" indent="0">
              <a:buNone/>
              <a:defRPr sz="1300" b="1"/>
            </a:lvl9pPr>
          </a:lstStyle>
          <a:p>
            <a:pPr lvl="0"/>
            <a:r>
              <a:rPr lang="en-US"/>
              <a:t>Click to edit Master text styles</a:t>
            </a:r>
          </a:p>
        </p:txBody>
      </p:sp>
      <p:sp>
        <p:nvSpPr>
          <p:cNvPr id="6" name="Content Placeholder 5"/>
          <p:cNvSpPr>
            <a:spLocks noGrp="1"/>
          </p:cNvSpPr>
          <p:nvPr>
            <p:ph sz="quarter" idx="4"/>
          </p:nvPr>
        </p:nvSpPr>
        <p:spPr>
          <a:xfrm>
            <a:off x="3841023" y="1690059"/>
            <a:ext cx="3342183" cy="3070480"/>
          </a:xfrm>
        </p:spPr>
        <p:txBody>
          <a:bodyPr/>
          <a:lstStyle>
            <a:lvl1pPr>
              <a:defRPr sz="1900"/>
            </a:lvl1pPr>
            <a:lvl2pPr>
              <a:defRPr sz="1600"/>
            </a:lvl2pPr>
            <a:lvl3pPr>
              <a:defRPr sz="1400"/>
            </a:lvl3pPr>
            <a:lvl4pPr>
              <a:defRPr sz="1300"/>
            </a:lvl4pPr>
            <a:lvl5pPr>
              <a:defRPr sz="1300"/>
            </a:lvl5pPr>
            <a:lvl6pPr>
              <a:defRPr sz="1300"/>
            </a:lvl6pPr>
            <a:lvl7pPr>
              <a:defRPr sz="1300"/>
            </a:lvl7pPr>
            <a:lvl8pPr>
              <a:defRPr sz="1300"/>
            </a:lvl8pPr>
            <a:lvl9pPr>
              <a:defRPr sz="13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6F115801-72BF-4D71-BEE6-C5428A51D2F5}" type="datetime1">
              <a:rPr lang="en-GB" smtClean="0"/>
              <a:t>28/04/2021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91AAE54F-4162-41D3-8A8F-E1EF35DCDC3B}" type="slidenum">
              <a:rPr lang="en-GB" smtClean="0"/>
              <a:t>‹#›</a:t>
            </a:fld>
            <a:endParaRPr lang="en-GB"/>
          </a:p>
        </p:txBody>
      </p:sp>
    </p:spTree>
    <p:extLst>
      <p:ext uri="{BB962C8B-B14F-4D97-AF65-F5344CB8AC3E}">
        <p14:creationId xmlns:p14="http://schemas.microsoft.com/office/powerpoint/2010/main" val="7578435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840888C6-D095-44CB-98EC-51B4444FCB02}" type="datetime1">
              <a:rPr lang="en-GB" smtClean="0"/>
              <a:t>28/04/2021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91AAE54F-4162-41D3-8A8F-E1EF35DCDC3B}" type="slidenum">
              <a:rPr lang="en-GB" smtClean="0"/>
              <a:t>‹#›</a:t>
            </a:fld>
            <a:endParaRPr lang="en-GB"/>
          </a:p>
        </p:txBody>
      </p:sp>
    </p:spTree>
    <p:extLst>
      <p:ext uri="{BB962C8B-B14F-4D97-AF65-F5344CB8AC3E}">
        <p14:creationId xmlns:p14="http://schemas.microsoft.com/office/powerpoint/2010/main" val="14675615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04F8CCD-F9CC-43A0-B768-71A50FF3F0ED}" type="datetime1">
              <a:rPr lang="en-GB" smtClean="0"/>
              <a:t>28/04/2021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91AAE54F-4162-41D3-8A8F-E1EF35DCDC3B}" type="slidenum">
              <a:rPr lang="en-GB" smtClean="0"/>
              <a:t>‹#›</a:t>
            </a:fld>
            <a:endParaRPr lang="en-GB"/>
          </a:p>
        </p:txBody>
      </p:sp>
    </p:spTree>
    <p:extLst>
      <p:ext uri="{BB962C8B-B14F-4D97-AF65-F5344CB8AC3E}">
        <p14:creationId xmlns:p14="http://schemas.microsoft.com/office/powerpoint/2010/main" val="12972976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78065" y="212183"/>
            <a:ext cx="2487603" cy="903010"/>
          </a:xfrm>
        </p:spPr>
        <p:txBody>
          <a:bodyPr anchor="b"/>
          <a:lstStyle>
            <a:lvl1pPr algn="l">
              <a:defRPr sz="1600" b="1"/>
            </a:lvl1pPr>
          </a:lstStyle>
          <a:p>
            <a:r>
              <a:rPr lang="en-US"/>
              <a:t>Click to edit Master title style</a:t>
            </a:r>
            <a:endParaRPr lang="en-GB"/>
          </a:p>
        </p:txBody>
      </p:sp>
      <p:sp>
        <p:nvSpPr>
          <p:cNvPr id="3" name="Content Placeholder 2"/>
          <p:cNvSpPr>
            <a:spLocks noGrp="1"/>
          </p:cNvSpPr>
          <p:nvPr>
            <p:ph idx="1"/>
          </p:nvPr>
        </p:nvSpPr>
        <p:spPr>
          <a:xfrm>
            <a:off x="2956244" y="212189"/>
            <a:ext cx="4226956" cy="4548357"/>
          </a:xfrm>
        </p:spPr>
        <p:txBody>
          <a:bodyPr/>
          <a:lstStyle>
            <a:lvl1pPr>
              <a:defRPr sz="2600"/>
            </a:lvl1pPr>
            <a:lvl2pPr>
              <a:defRPr sz="2300"/>
            </a:lvl2pPr>
            <a:lvl3pPr>
              <a:defRPr sz="19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378065" y="1115199"/>
            <a:ext cx="2487603" cy="3645347"/>
          </a:xfrm>
        </p:spPr>
        <p:txBody>
          <a:bodyPr/>
          <a:lstStyle>
            <a:lvl1pPr marL="0" indent="0">
              <a:buNone/>
              <a:defRPr sz="1100"/>
            </a:lvl1pPr>
            <a:lvl2pPr marL="367981" indent="0">
              <a:buNone/>
              <a:defRPr sz="1000"/>
            </a:lvl2pPr>
            <a:lvl3pPr marL="735961" indent="0">
              <a:buNone/>
              <a:defRPr sz="800"/>
            </a:lvl3pPr>
            <a:lvl4pPr marL="1103943" indent="0">
              <a:buNone/>
              <a:defRPr sz="700"/>
            </a:lvl4pPr>
            <a:lvl5pPr marL="1471925" indent="0">
              <a:buNone/>
              <a:defRPr sz="700"/>
            </a:lvl5pPr>
            <a:lvl6pPr marL="1839905" indent="0">
              <a:buNone/>
              <a:defRPr sz="700"/>
            </a:lvl6pPr>
            <a:lvl7pPr marL="2207884" indent="0">
              <a:buNone/>
              <a:defRPr sz="700"/>
            </a:lvl7pPr>
            <a:lvl8pPr marL="2575869" indent="0">
              <a:buNone/>
              <a:defRPr sz="700"/>
            </a:lvl8pPr>
            <a:lvl9pPr marL="2943848" indent="0">
              <a:buNone/>
              <a:defRPr sz="700"/>
            </a:lvl9pPr>
          </a:lstStyle>
          <a:p>
            <a:pPr lvl="0"/>
            <a:r>
              <a:rPr lang="en-US"/>
              <a:t>Click to edit Master text styles</a:t>
            </a:r>
          </a:p>
        </p:txBody>
      </p:sp>
      <p:sp>
        <p:nvSpPr>
          <p:cNvPr id="5" name="Date Placeholder 4"/>
          <p:cNvSpPr>
            <a:spLocks noGrp="1"/>
          </p:cNvSpPr>
          <p:nvPr>
            <p:ph type="dt" sz="half" idx="10"/>
          </p:nvPr>
        </p:nvSpPr>
        <p:spPr/>
        <p:txBody>
          <a:bodyPr/>
          <a:lstStyle/>
          <a:p>
            <a:fld id="{4A1B61BD-8BCC-4DC3-A773-4C46878F2EF1}" type="datetime1">
              <a:rPr lang="en-GB" smtClean="0"/>
              <a:t>28/04/2021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1AAE54F-4162-41D3-8A8F-E1EF35DCDC3B}" type="slidenum">
              <a:rPr lang="en-GB" smtClean="0"/>
              <a:t>‹#›</a:t>
            </a:fld>
            <a:endParaRPr lang="en-GB"/>
          </a:p>
        </p:txBody>
      </p:sp>
    </p:spTree>
    <p:extLst>
      <p:ext uri="{BB962C8B-B14F-4D97-AF65-F5344CB8AC3E}">
        <p14:creationId xmlns:p14="http://schemas.microsoft.com/office/powerpoint/2010/main" val="15370467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2060" y="3730466"/>
            <a:ext cx="4536758" cy="440403"/>
          </a:xfrm>
        </p:spPr>
        <p:txBody>
          <a:bodyPr anchor="b"/>
          <a:lstStyle>
            <a:lvl1pPr algn="l">
              <a:defRPr sz="1600" b="1"/>
            </a:lvl1pPr>
          </a:lstStyle>
          <a:p>
            <a:r>
              <a:rPr lang="en-US"/>
              <a:t>Click to edit Master title style</a:t>
            </a:r>
            <a:endParaRPr lang="en-GB"/>
          </a:p>
        </p:txBody>
      </p:sp>
      <p:sp>
        <p:nvSpPr>
          <p:cNvPr id="3" name="Picture Placeholder 2"/>
          <p:cNvSpPr>
            <a:spLocks noGrp="1"/>
          </p:cNvSpPr>
          <p:nvPr>
            <p:ph type="pic" idx="1"/>
          </p:nvPr>
        </p:nvSpPr>
        <p:spPr>
          <a:xfrm>
            <a:off x="1482060" y="476177"/>
            <a:ext cx="4536758" cy="3197543"/>
          </a:xfrm>
        </p:spPr>
        <p:txBody>
          <a:bodyPr/>
          <a:lstStyle>
            <a:lvl1pPr marL="0" indent="0">
              <a:buNone/>
              <a:defRPr sz="2600"/>
            </a:lvl1pPr>
            <a:lvl2pPr marL="367981" indent="0">
              <a:buNone/>
              <a:defRPr sz="2300"/>
            </a:lvl2pPr>
            <a:lvl3pPr marL="735961" indent="0">
              <a:buNone/>
              <a:defRPr sz="1900"/>
            </a:lvl3pPr>
            <a:lvl4pPr marL="1103943" indent="0">
              <a:buNone/>
              <a:defRPr sz="1600"/>
            </a:lvl4pPr>
            <a:lvl5pPr marL="1471925" indent="0">
              <a:buNone/>
              <a:defRPr sz="1600"/>
            </a:lvl5pPr>
            <a:lvl6pPr marL="1839905" indent="0">
              <a:buNone/>
              <a:defRPr sz="1600"/>
            </a:lvl6pPr>
            <a:lvl7pPr marL="2207884" indent="0">
              <a:buNone/>
              <a:defRPr sz="1600"/>
            </a:lvl7pPr>
            <a:lvl8pPr marL="2575869" indent="0">
              <a:buNone/>
              <a:defRPr sz="1600"/>
            </a:lvl8pPr>
            <a:lvl9pPr marL="2943848" indent="0">
              <a:buNone/>
              <a:defRPr sz="1600"/>
            </a:lvl9pPr>
          </a:lstStyle>
          <a:p>
            <a:endParaRPr lang="en-GB"/>
          </a:p>
        </p:txBody>
      </p:sp>
      <p:sp>
        <p:nvSpPr>
          <p:cNvPr id="4" name="Text Placeholder 3"/>
          <p:cNvSpPr>
            <a:spLocks noGrp="1"/>
          </p:cNvSpPr>
          <p:nvPr>
            <p:ph type="body" sz="half" idx="2"/>
          </p:nvPr>
        </p:nvSpPr>
        <p:spPr>
          <a:xfrm>
            <a:off x="1482060" y="4170869"/>
            <a:ext cx="4536758" cy="625445"/>
          </a:xfrm>
        </p:spPr>
        <p:txBody>
          <a:bodyPr/>
          <a:lstStyle>
            <a:lvl1pPr marL="0" indent="0">
              <a:buNone/>
              <a:defRPr sz="1100"/>
            </a:lvl1pPr>
            <a:lvl2pPr marL="367981" indent="0">
              <a:buNone/>
              <a:defRPr sz="1000"/>
            </a:lvl2pPr>
            <a:lvl3pPr marL="735961" indent="0">
              <a:buNone/>
              <a:defRPr sz="800"/>
            </a:lvl3pPr>
            <a:lvl4pPr marL="1103943" indent="0">
              <a:buNone/>
              <a:defRPr sz="700"/>
            </a:lvl4pPr>
            <a:lvl5pPr marL="1471925" indent="0">
              <a:buNone/>
              <a:defRPr sz="700"/>
            </a:lvl5pPr>
            <a:lvl6pPr marL="1839905" indent="0">
              <a:buNone/>
              <a:defRPr sz="700"/>
            </a:lvl6pPr>
            <a:lvl7pPr marL="2207884" indent="0">
              <a:buNone/>
              <a:defRPr sz="700"/>
            </a:lvl7pPr>
            <a:lvl8pPr marL="2575869" indent="0">
              <a:buNone/>
              <a:defRPr sz="700"/>
            </a:lvl8pPr>
            <a:lvl9pPr marL="2943848" indent="0">
              <a:buNone/>
              <a:defRPr sz="700"/>
            </a:lvl9pPr>
          </a:lstStyle>
          <a:p>
            <a:pPr lvl="0"/>
            <a:r>
              <a:rPr lang="en-US"/>
              <a:t>Click to edit Master text styles</a:t>
            </a:r>
          </a:p>
        </p:txBody>
      </p:sp>
      <p:sp>
        <p:nvSpPr>
          <p:cNvPr id="5" name="Date Placeholder 4"/>
          <p:cNvSpPr>
            <a:spLocks noGrp="1"/>
          </p:cNvSpPr>
          <p:nvPr>
            <p:ph type="dt" sz="half" idx="10"/>
          </p:nvPr>
        </p:nvSpPr>
        <p:spPr/>
        <p:txBody>
          <a:bodyPr/>
          <a:lstStyle/>
          <a:p>
            <a:fld id="{F1A9716C-2D5B-41F8-A494-CAA5C3526B37}" type="datetime1">
              <a:rPr lang="en-GB" smtClean="0"/>
              <a:t>28/04/2021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1AAE54F-4162-41D3-8A8F-E1EF35DCDC3B}" type="slidenum">
              <a:rPr lang="en-GB" smtClean="0"/>
              <a:t>‹#›</a:t>
            </a:fld>
            <a:endParaRPr lang="en-GB"/>
          </a:p>
        </p:txBody>
      </p:sp>
    </p:spTree>
    <p:extLst>
      <p:ext uri="{BB962C8B-B14F-4D97-AF65-F5344CB8AC3E}">
        <p14:creationId xmlns:p14="http://schemas.microsoft.com/office/powerpoint/2010/main" val="21702556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78065" y="213417"/>
            <a:ext cx="6805137" cy="888206"/>
          </a:xfrm>
          <a:prstGeom prst="rect">
            <a:avLst/>
          </a:prstGeom>
        </p:spPr>
        <p:txBody>
          <a:bodyPr vert="horz" lIns="73597" tIns="36797" rIns="73597" bIns="36797"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378065" y="1243495"/>
            <a:ext cx="6805137" cy="3517051"/>
          </a:xfrm>
          <a:prstGeom prst="rect">
            <a:avLst/>
          </a:prstGeom>
        </p:spPr>
        <p:txBody>
          <a:bodyPr vert="horz" lIns="73597" tIns="36797" rIns="73597" bIns="36797"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5418903" y="4939413"/>
            <a:ext cx="1764295" cy="283733"/>
          </a:xfrm>
          <a:prstGeom prst="rect">
            <a:avLst/>
          </a:prstGeom>
        </p:spPr>
        <p:txBody>
          <a:bodyPr vert="horz" lIns="73597" tIns="36797" rIns="73597" bIns="36797" rtlCol="0" anchor="ctr"/>
          <a:lstStyle>
            <a:lvl1pPr algn="l">
              <a:defRPr sz="1000">
                <a:solidFill>
                  <a:schemeClr val="tx1">
                    <a:tint val="75000"/>
                  </a:schemeClr>
                </a:solidFill>
              </a:defRPr>
            </a:lvl1pPr>
          </a:lstStyle>
          <a:p>
            <a:fld id="{8E22ED5F-92BA-4D68-9B77-64AD8EB3AC7E}" type="datetime1">
              <a:rPr lang="en-GB" smtClean="0"/>
              <a:t>28/04/2021</a:t>
            </a:fld>
            <a:endParaRPr lang="en-GB"/>
          </a:p>
        </p:txBody>
      </p:sp>
      <p:sp>
        <p:nvSpPr>
          <p:cNvPr id="5" name="Footer Placeholder 4"/>
          <p:cNvSpPr>
            <a:spLocks noGrp="1"/>
          </p:cNvSpPr>
          <p:nvPr>
            <p:ph type="ftr" sz="quarter" idx="3"/>
          </p:nvPr>
        </p:nvSpPr>
        <p:spPr>
          <a:xfrm>
            <a:off x="2583432" y="4939414"/>
            <a:ext cx="2394400" cy="283733"/>
          </a:xfrm>
          <a:prstGeom prst="rect">
            <a:avLst/>
          </a:prstGeom>
        </p:spPr>
        <p:txBody>
          <a:bodyPr vert="horz" lIns="73597" tIns="36797" rIns="73597" bIns="36797" rtlCol="0" anchor="ctr"/>
          <a:lstStyle>
            <a:lvl1pPr algn="ctr">
              <a:defRPr sz="10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378065" y="4939414"/>
            <a:ext cx="1764295" cy="283733"/>
          </a:xfrm>
          <a:prstGeom prst="rect">
            <a:avLst/>
          </a:prstGeom>
        </p:spPr>
        <p:txBody>
          <a:bodyPr vert="horz" lIns="73597" tIns="36797" rIns="73597" bIns="36797" rtlCol="0" anchor="ctr"/>
          <a:lstStyle>
            <a:lvl1pPr algn="l">
              <a:defRPr sz="1000">
                <a:solidFill>
                  <a:schemeClr val="tx1">
                    <a:tint val="75000"/>
                  </a:schemeClr>
                </a:solidFill>
              </a:defRPr>
            </a:lvl1pPr>
          </a:lstStyle>
          <a:p>
            <a:fld id="{91AAE54F-4162-41D3-8A8F-E1EF35DCDC3B}" type="slidenum">
              <a:rPr lang="en-GB" smtClean="0"/>
              <a:pPr/>
              <a:t>‹#›</a:t>
            </a:fld>
            <a:endParaRPr lang="en-GB"/>
          </a:p>
        </p:txBody>
      </p:sp>
    </p:spTree>
    <p:extLst>
      <p:ext uri="{BB962C8B-B14F-4D97-AF65-F5344CB8AC3E}">
        <p14:creationId xmlns:p14="http://schemas.microsoft.com/office/powerpoint/2010/main" val="21204926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735961" rtl="0" eaLnBrk="1" latinLnBrk="0" hangingPunct="1">
        <a:spcBef>
          <a:spcPct val="0"/>
        </a:spcBef>
        <a:buNone/>
        <a:defRPr sz="3500" kern="1200">
          <a:solidFill>
            <a:schemeClr val="tx1"/>
          </a:solidFill>
          <a:latin typeface="+mj-lt"/>
          <a:ea typeface="+mj-ea"/>
          <a:cs typeface="+mj-cs"/>
        </a:defRPr>
      </a:lvl1pPr>
    </p:titleStyle>
    <p:bodyStyle>
      <a:lvl1pPr marL="275985" indent="-275985" algn="l" defTabSz="735961" rtl="0" eaLnBrk="1" latinLnBrk="0" hangingPunct="1">
        <a:spcBef>
          <a:spcPct val="20000"/>
        </a:spcBef>
        <a:buFont typeface="Arial" panose="020B0604020202020204" pitchFamily="34" charset="0"/>
        <a:buChar char="•"/>
        <a:defRPr sz="2600" kern="1200">
          <a:solidFill>
            <a:schemeClr val="tx1"/>
          </a:solidFill>
          <a:latin typeface="+mn-lt"/>
          <a:ea typeface="+mn-ea"/>
          <a:cs typeface="+mn-cs"/>
        </a:defRPr>
      </a:lvl1pPr>
      <a:lvl2pPr marL="597970" indent="-229990" algn="l" defTabSz="735961" rtl="0" eaLnBrk="1" latinLnBrk="0" hangingPunct="1">
        <a:spcBef>
          <a:spcPct val="20000"/>
        </a:spcBef>
        <a:buFont typeface="Arial" panose="020B0604020202020204" pitchFamily="34" charset="0"/>
        <a:buChar char="–"/>
        <a:defRPr sz="2300" kern="1200">
          <a:solidFill>
            <a:schemeClr val="tx1"/>
          </a:solidFill>
          <a:latin typeface="+mn-lt"/>
          <a:ea typeface="+mn-ea"/>
          <a:cs typeface="+mn-cs"/>
        </a:defRPr>
      </a:lvl2pPr>
      <a:lvl3pPr marL="919953" indent="-183987" algn="l" defTabSz="735961" rtl="0" eaLnBrk="1" latinLnBrk="0" hangingPunct="1">
        <a:spcBef>
          <a:spcPct val="20000"/>
        </a:spcBef>
        <a:buFont typeface="Arial" panose="020B0604020202020204" pitchFamily="34" charset="0"/>
        <a:buChar char="•"/>
        <a:defRPr sz="1900" kern="1200">
          <a:solidFill>
            <a:schemeClr val="tx1"/>
          </a:solidFill>
          <a:latin typeface="+mn-lt"/>
          <a:ea typeface="+mn-ea"/>
          <a:cs typeface="+mn-cs"/>
        </a:defRPr>
      </a:lvl3pPr>
      <a:lvl4pPr marL="1287935" indent="-183987" algn="l" defTabSz="735961"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4pPr>
      <a:lvl5pPr marL="1655916" indent="-183987" algn="l" defTabSz="735961"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5pPr>
      <a:lvl6pPr marL="2023896" indent="-183987" algn="l" defTabSz="735961"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6pPr>
      <a:lvl7pPr marL="2391877" indent="-183987" algn="l" defTabSz="735961"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7pPr>
      <a:lvl8pPr marL="2759858" indent="-183987" algn="l" defTabSz="735961"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8pPr>
      <a:lvl9pPr marL="3127839" indent="-183987" algn="l" defTabSz="735961"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735961" rtl="0" eaLnBrk="1" latinLnBrk="0" hangingPunct="1">
        <a:defRPr sz="1400" kern="1200">
          <a:solidFill>
            <a:schemeClr val="tx1"/>
          </a:solidFill>
          <a:latin typeface="+mn-lt"/>
          <a:ea typeface="+mn-ea"/>
          <a:cs typeface="+mn-cs"/>
        </a:defRPr>
      </a:lvl1pPr>
      <a:lvl2pPr marL="367981" algn="l" defTabSz="735961" rtl="0" eaLnBrk="1" latinLnBrk="0" hangingPunct="1">
        <a:defRPr sz="1400" kern="1200">
          <a:solidFill>
            <a:schemeClr val="tx1"/>
          </a:solidFill>
          <a:latin typeface="+mn-lt"/>
          <a:ea typeface="+mn-ea"/>
          <a:cs typeface="+mn-cs"/>
        </a:defRPr>
      </a:lvl2pPr>
      <a:lvl3pPr marL="735961" algn="l" defTabSz="735961" rtl="0" eaLnBrk="1" latinLnBrk="0" hangingPunct="1">
        <a:defRPr sz="1400" kern="1200">
          <a:solidFill>
            <a:schemeClr val="tx1"/>
          </a:solidFill>
          <a:latin typeface="+mn-lt"/>
          <a:ea typeface="+mn-ea"/>
          <a:cs typeface="+mn-cs"/>
        </a:defRPr>
      </a:lvl3pPr>
      <a:lvl4pPr marL="1103943" algn="l" defTabSz="735961" rtl="0" eaLnBrk="1" latinLnBrk="0" hangingPunct="1">
        <a:defRPr sz="1400" kern="1200">
          <a:solidFill>
            <a:schemeClr val="tx1"/>
          </a:solidFill>
          <a:latin typeface="+mn-lt"/>
          <a:ea typeface="+mn-ea"/>
          <a:cs typeface="+mn-cs"/>
        </a:defRPr>
      </a:lvl4pPr>
      <a:lvl5pPr marL="1471925" algn="l" defTabSz="735961" rtl="0" eaLnBrk="1" latinLnBrk="0" hangingPunct="1">
        <a:defRPr sz="1400" kern="1200">
          <a:solidFill>
            <a:schemeClr val="tx1"/>
          </a:solidFill>
          <a:latin typeface="+mn-lt"/>
          <a:ea typeface="+mn-ea"/>
          <a:cs typeface="+mn-cs"/>
        </a:defRPr>
      </a:lvl5pPr>
      <a:lvl6pPr marL="1839905" algn="l" defTabSz="735961" rtl="0" eaLnBrk="1" latinLnBrk="0" hangingPunct="1">
        <a:defRPr sz="1400" kern="1200">
          <a:solidFill>
            <a:schemeClr val="tx1"/>
          </a:solidFill>
          <a:latin typeface="+mn-lt"/>
          <a:ea typeface="+mn-ea"/>
          <a:cs typeface="+mn-cs"/>
        </a:defRPr>
      </a:lvl6pPr>
      <a:lvl7pPr marL="2207884" algn="l" defTabSz="735961" rtl="0" eaLnBrk="1" latinLnBrk="0" hangingPunct="1">
        <a:defRPr sz="1400" kern="1200">
          <a:solidFill>
            <a:schemeClr val="tx1"/>
          </a:solidFill>
          <a:latin typeface="+mn-lt"/>
          <a:ea typeface="+mn-ea"/>
          <a:cs typeface="+mn-cs"/>
        </a:defRPr>
      </a:lvl7pPr>
      <a:lvl8pPr marL="2575869" algn="l" defTabSz="735961" rtl="0" eaLnBrk="1" latinLnBrk="0" hangingPunct="1">
        <a:defRPr sz="1400" kern="1200">
          <a:solidFill>
            <a:schemeClr val="tx1"/>
          </a:solidFill>
          <a:latin typeface="+mn-lt"/>
          <a:ea typeface="+mn-ea"/>
          <a:cs typeface="+mn-cs"/>
        </a:defRPr>
      </a:lvl8pPr>
      <a:lvl9pPr marL="2943848" algn="l" defTabSz="735961" rtl="0" eaLnBrk="1" latinLnBrk="0" hangingPunct="1">
        <a:defRPr sz="1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12.emf"/></Relationships>
</file>

<file path=ppt/slides/_rels/slide11.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4.jp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image" Target="../media/image5.png"/><Relationship Id="rId7" Type="http://schemas.openxmlformats.org/officeDocument/2006/relationships/image" Target="../media/image9.pn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s/_rels/slide7.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F2A52632-F260-4440-AD34-5EDE1F6421E9}"/>
              </a:ext>
            </a:extLst>
          </p:cNvPr>
          <p:cNvSpPr txBox="1">
            <a:spLocks/>
          </p:cNvSpPr>
          <p:nvPr/>
        </p:nvSpPr>
        <p:spPr>
          <a:xfrm>
            <a:off x="353975" y="1282304"/>
            <a:ext cx="6667016" cy="2139553"/>
          </a:xfrm>
          <a:prstGeom prst="rect">
            <a:avLst/>
          </a:prstGeom>
        </p:spPr>
        <p:txBody>
          <a:bodyPr vert="horz" lIns="73597" tIns="36797" rIns="73597" bIns="36797" rtlCol="0" anchor="ctr">
            <a:noAutofit/>
          </a:bodyPr>
          <a:lstStyle>
            <a:lvl1pPr algn="ctr" defTabSz="736549" rtl="0" eaLnBrk="1" latinLnBrk="0" hangingPunct="1">
              <a:spcBef>
                <a:spcPct val="0"/>
              </a:spcBef>
              <a:buNone/>
              <a:defRPr sz="3500" kern="1200">
                <a:solidFill>
                  <a:schemeClr val="tx1"/>
                </a:solidFill>
                <a:latin typeface="+mj-lt"/>
                <a:ea typeface="+mj-ea"/>
                <a:cs typeface="+mj-cs"/>
              </a:defRPr>
            </a:lvl1pPr>
          </a:lstStyle>
          <a:p>
            <a:pPr algn="l">
              <a:lnSpc>
                <a:spcPts val="5299"/>
              </a:lnSpc>
            </a:pPr>
            <a:r>
              <a:rPr lang="en-US" sz="5000" b="1" dirty="0">
                <a:solidFill>
                  <a:srgbClr val="414140"/>
                </a:solidFill>
                <a:ea typeface="Verdana" panose="020B0604030504040204" pitchFamily="34" charset="0"/>
                <a:cs typeface="Verdana" panose="020B0604030504040204" pitchFamily="34" charset="0"/>
              </a:rPr>
              <a:t>Investor Presentation</a:t>
            </a:r>
          </a:p>
          <a:p>
            <a:pPr algn="l">
              <a:lnSpc>
                <a:spcPts val="5299"/>
              </a:lnSpc>
            </a:pPr>
            <a:r>
              <a:rPr lang="en-US" sz="5000" b="1" dirty="0">
                <a:solidFill>
                  <a:srgbClr val="414140"/>
                </a:solidFill>
                <a:ea typeface="Verdana" panose="020B0604030504040204" pitchFamily="34" charset="0"/>
                <a:cs typeface="Verdana" panose="020B0604030504040204" pitchFamily="34" charset="0"/>
              </a:rPr>
              <a:t>Q1 2021 Update</a:t>
            </a:r>
            <a:endParaRPr lang="en-US" sz="5000" b="1" dirty="0">
              <a:solidFill>
                <a:srgbClr val="EC6811"/>
              </a:solidFill>
              <a:ea typeface="Verdana" panose="020B0604030504040204" pitchFamily="34" charset="0"/>
              <a:cs typeface="Verdana" panose="020B0604030504040204" pitchFamily="34" charset="0"/>
            </a:endParaRPr>
          </a:p>
        </p:txBody>
      </p:sp>
      <p:sp>
        <p:nvSpPr>
          <p:cNvPr id="5" name="Subtitle 2">
            <a:extLst>
              <a:ext uri="{FF2B5EF4-FFF2-40B4-BE49-F238E27FC236}">
                <a16:creationId xmlns:a16="http://schemas.microsoft.com/office/drawing/2014/main" id="{4B6B6CB9-FD24-6C4F-8BE2-249715D145CE}"/>
              </a:ext>
            </a:extLst>
          </p:cNvPr>
          <p:cNvSpPr txBox="1">
            <a:spLocks/>
          </p:cNvSpPr>
          <p:nvPr/>
        </p:nvSpPr>
        <p:spPr>
          <a:xfrm>
            <a:off x="353975" y="3442098"/>
            <a:ext cx="6667016" cy="1125140"/>
          </a:xfrm>
          <a:prstGeom prst="rect">
            <a:avLst/>
          </a:prstGeom>
        </p:spPr>
        <p:txBody>
          <a:bodyPr vert="horz" lIns="73597" tIns="36797" rIns="73597" bIns="36797" rtlCol="0">
            <a:normAutofit/>
          </a:bodyPr>
          <a:lstStyle>
            <a:lvl1pPr marL="0" indent="0" algn="ctr" defTabSz="736549" rtl="0" eaLnBrk="1" latinLnBrk="0" hangingPunct="1">
              <a:spcBef>
                <a:spcPct val="20000"/>
              </a:spcBef>
              <a:buFont typeface="Arial" panose="020B0604020202020204" pitchFamily="34" charset="0"/>
              <a:buNone/>
              <a:defRPr sz="2600" kern="1200">
                <a:solidFill>
                  <a:schemeClr val="tx1">
                    <a:tint val="75000"/>
                  </a:schemeClr>
                </a:solidFill>
                <a:latin typeface="+mn-lt"/>
                <a:ea typeface="+mn-ea"/>
                <a:cs typeface="+mn-cs"/>
              </a:defRPr>
            </a:lvl1pPr>
            <a:lvl2pPr marL="368275" indent="0" algn="ctr" defTabSz="736549" rtl="0" eaLnBrk="1" latinLnBrk="0" hangingPunct="1">
              <a:spcBef>
                <a:spcPct val="20000"/>
              </a:spcBef>
              <a:buFont typeface="Arial" panose="020B0604020202020204" pitchFamily="34" charset="0"/>
              <a:buNone/>
              <a:defRPr sz="2300" kern="1200">
                <a:solidFill>
                  <a:schemeClr val="tx1">
                    <a:tint val="75000"/>
                  </a:schemeClr>
                </a:solidFill>
                <a:latin typeface="+mn-lt"/>
                <a:ea typeface="+mn-ea"/>
                <a:cs typeface="+mn-cs"/>
              </a:defRPr>
            </a:lvl2pPr>
            <a:lvl3pPr marL="736549" indent="0" algn="ctr" defTabSz="736549" rtl="0" eaLnBrk="1" latinLnBrk="0" hangingPunct="1">
              <a:spcBef>
                <a:spcPct val="20000"/>
              </a:spcBef>
              <a:buFont typeface="Arial" panose="020B0604020202020204" pitchFamily="34" charset="0"/>
              <a:buNone/>
              <a:defRPr sz="1900" kern="1200">
                <a:solidFill>
                  <a:schemeClr val="tx1">
                    <a:tint val="75000"/>
                  </a:schemeClr>
                </a:solidFill>
                <a:latin typeface="+mn-lt"/>
                <a:ea typeface="+mn-ea"/>
                <a:cs typeface="+mn-cs"/>
              </a:defRPr>
            </a:lvl3pPr>
            <a:lvl4pPr marL="1104824" indent="0" algn="ctr" defTabSz="736549" rtl="0" eaLnBrk="1" latinLnBrk="0" hangingPunct="1">
              <a:spcBef>
                <a:spcPct val="20000"/>
              </a:spcBef>
              <a:buFont typeface="Arial" panose="020B0604020202020204" pitchFamily="34" charset="0"/>
              <a:buNone/>
              <a:defRPr sz="1600" kern="1200">
                <a:solidFill>
                  <a:schemeClr val="tx1">
                    <a:tint val="75000"/>
                  </a:schemeClr>
                </a:solidFill>
                <a:latin typeface="+mn-lt"/>
                <a:ea typeface="+mn-ea"/>
                <a:cs typeface="+mn-cs"/>
              </a:defRPr>
            </a:lvl4pPr>
            <a:lvl5pPr marL="1473098" indent="0" algn="ctr" defTabSz="736549" rtl="0" eaLnBrk="1" latinLnBrk="0" hangingPunct="1">
              <a:spcBef>
                <a:spcPct val="20000"/>
              </a:spcBef>
              <a:buFont typeface="Arial" panose="020B0604020202020204" pitchFamily="34" charset="0"/>
              <a:buNone/>
              <a:defRPr sz="1600" kern="1200">
                <a:solidFill>
                  <a:schemeClr val="tx1">
                    <a:tint val="75000"/>
                  </a:schemeClr>
                </a:solidFill>
                <a:latin typeface="+mn-lt"/>
                <a:ea typeface="+mn-ea"/>
                <a:cs typeface="+mn-cs"/>
              </a:defRPr>
            </a:lvl5pPr>
            <a:lvl6pPr marL="1841373" indent="0" algn="ctr" defTabSz="736549" rtl="0" eaLnBrk="1" latinLnBrk="0" hangingPunct="1">
              <a:spcBef>
                <a:spcPct val="20000"/>
              </a:spcBef>
              <a:buFont typeface="Arial" panose="020B0604020202020204" pitchFamily="34" charset="0"/>
              <a:buNone/>
              <a:defRPr sz="1600" kern="1200">
                <a:solidFill>
                  <a:schemeClr val="tx1">
                    <a:tint val="75000"/>
                  </a:schemeClr>
                </a:solidFill>
                <a:latin typeface="+mn-lt"/>
                <a:ea typeface="+mn-ea"/>
                <a:cs typeface="+mn-cs"/>
              </a:defRPr>
            </a:lvl6pPr>
            <a:lvl7pPr marL="2209648" indent="0" algn="ctr" defTabSz="736549" rtl="0" eaLnBrk="1" latinLnBrk="0" hangingPunct="1">
              <a:spcBef>
                <a:spcPct val="20000"/>
              </a:spcBef>
              <a:buFont typeface="Arial" panose="020B0604020202020204" pitchFamily="34" charset="0"/>
              <a:buNone/>
              <a:defRPr sz="1600" kern="1200">
                <a:solidFill>
                  <a:schemeClr val="tx1">
                    <a:tint val="75000"/>
                  </a:schemeClr>
                </a:solidFill>
                <a:latin typeface="+mn-lt"/>
                <a:ea typeface="+mn-ea"/>
                <a:cs typeface="+mn-cs"/>
              </a:defRPr>
            </a:lvl7pPr>
            <a:lvl8pPr marL="2577922" indent="0" algn="ctr" defTabSz="736549" rtl="0" eaLnBrk="1" latinLnBrk="0" hangingPunct="1">
              <a:spcBef>
                <a:spcPct val="20000"/>
              </a:spcBef>
              <a:buFont typeface="Arial" panose="020B0604020202020204" pitchFamily="34" charset="0"/>
              <a:buNone/>
              <a:defRPr sz="1600" kern="1200">
                <a:solidFill>
                  <a:schemeClr val="tx1">
                    <a:tint val="75000"/>
                  </a:schemeClr>
                </a:solidFill>
                <a:latin typeface="+mn-lt"/>
                <a:ea typeface="+mn-ea"/>
                <a:cs typeface="+mn-cs"/>
              </a:defRPr>
            </a:lvl8pPr>
            <a:lvl9pPr marL="2946197" indent="0" algn="ctr" defTabSz="736549" rtl="0" eaLnBrk="1" latinLnBrk="0" hangingPunct="1">
              <a:spcBef>
                <a:spcPct val="20000"/>
              </a:spcBef>
              <a:buFont typeface="Arial" panose="020B0604020202020204" pitchFamily="34" charset="0"/>
              <a:buNone/>
              <a:defRPr sz="1600" kern="1200">
                <a:solidFill>
                  <a:schemeClr val="tx1">
                    <a:tint val="75000"/>
                  </a:schemeClr>
                </a:solidFill>
                <a:latin typeface="+mn-lt"/>
                <a:ea typeface="+mn-ea"/>
                <a:cs typeface="+mn-cs"/>
              </a:defRPr>
            </a:lvl9pPr>
          </a:lstStyle>
          <a:p>
            <a:pPr algn="l"/>
            <a:r>
              <a:rPr lang="en-GB" sz="1500" b="1" dirty="0">
                <a:solidFill>
                  <a:srgbClr val="414140"/>
                </a:solidFill>
                <a:ea typeface="Verdana" panose="020B0604030504040204" pitchFamily="34" charset="0"/>
                <a:cs typeface="Verdana" panose="020B0604030504040204" pitchFamily="34" charset="0"/>
              </a:rPr>
              <a:t>www.lancashiregroup.com</a:t>
            </a:r>
          </a:p>
          <a:p>
            <a:pPr algn="l"/>
            <a:endParaRPr lang="en-GB" sz="1500" dirty="0">
              <a:solidFill>
                <a:srgbClr val="414140"/>
              </a:solidFill>
              <a:ea typeface="Verdana" panose="020B0604030504040204" pitchFamily="34" charset="0"/>
              <a:cs typeface="Verdana" panose="020B0604030504040204" pitchFamily="34" charset="0"/>
            </a:endParaRPr>
          </a:p>
          <a:p>
            <a:pPr algn="l"/>
            <a:endParaRPr lang="en-US" sz="1500" dirty="0">
              <a:solidFill>
                <a:srgbClr val="414140"/>
              </a:solidFill>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18018745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Chart 9">
            <a:extLst>
              <a:ext uri="{FF2B5EF4-FFF2-40B4-BE49-F238E27FC236}">
                <a16:creationId xmlns:a16="http://schemas.microsoft.com/office/drawing/2014/main" id="{DCE73A79-E90C-4A26-B36D-408F439FCB43}"/>
              </a:ext>
            </a:extLst>
          </p:cNvPr>
          <p:cNvGraphicFramePr>
            <a:graphicFrameLocks/>
          </p:cNvGraphicFramePr>
          <p:nvPr>
            <p:extLst>
              <p:ext uri="{D42A27DB-BD31-4B8C-83A1-F6EECF244321}">
                <p14:modId xmlns:p14="http://schemas.microsoft.com/office/powerpoint/2010/main" val="2895937993"/>
              </p:ext>
            </p:extLst>
          </p:nvPr>
        </p:nvGraphicFramePr>
        <p:xfrm>
          <a:off x="252239" y="3224371"/>
          <a:ext cx="3096345" cy="1930158"/>
        </p:xfrm>
        <a:graphic>
          <a:graphicData uri="http://schemas.openxmlformats.org/drawingml/2006/chart">
            <c:chart xmlns:c="http://schemas.openxmlformats.org/drawingml/2006/chart" xmlns:r="http://schemas.openxmlformats.org/officeDocument/2006/relationships" r:id="rId3"/>
          </a:graphicData>
        </a:graphic>
      </p:graphicFrame>
      <p:sp>
        <p:nvSpPr>
          <p:cNvPr id="14" name="Rectangle 13">
            <a:extLst>
              <a:ext uri="{FF2B5EF4-FFF2-40B4-BE49-F238E27FC236}">
                <a16:creationId xmlns:a16="http://schemas.microsoft.com/office/drawing/2014/main" id="{7DD270B6-EE71-4740-BC1D-9DBB3B8B4D97}"/>
              </a:ext>
            </a:extLst>
          </p:cNvPr>
          <p:cNvSpPr/>
          <p:nvPr/>
        </p:nvSpPr>
        <p:spPr>
          <a:xfrm>
            <a:off x="378065" y="4720615"/>
            <a:ext cx="2643885" cy="88428"/>
          </a:xfrm>
          <a:prstGeom prst="rect">
            <a:avLst/>
          </a:prstGeom>
        </p:spPr>
        <p:txBody>
          <a:bodyPr wrap="square" lIns="0" tIns="14595" rIns="0" bIns="0">
            <a:noAutofit/>
          </a:bodyPr>
          <a:lstStyle/>
          <a:p>
            <a:pPr lvl="0">
              <a:defRPr/>
            </a:pPr>
            <a:r>
              <a:rPr lang="en-US" sz="479" dirty="0">
                <a:solidFill>
                  <a:srgbClr val="404140"/>
                </a:solidFill>
                <a:cs typeface="Arial" panose="020B0604020202020204" pitchFamily="34" charset="0"/>
              </a:rPr>
              <a:t>(1) Insurance industry average includes: Fidelis, Partner Re, Hamilton Insurance Group, Arch, Hiscox, Everest Re, Axis, aspen, Hanover Insurance Group, Beazley, Greenlight, Renaissance Re, Argo and Axa </a:t>
            </a:r>
            <a:endParaRPr lang="en-GB" sz="479" dirty="0">
              <a:solidFill>
                <a:srgbClr val="404140"/>
              </a:solidFill>
              <a:cs typeface="Arial" panose="020B0604020202020204" pitchFamily="34" charset="0"/>
            </a:endParaRPr>
          </a:p>
        </p:txBody>
      </p:sp>
      <p:sp>
        <p:nvSpPr>
          <p:cNvPr id="16" name="Text Placeholder 12"/>
          <p:cNvSpPr txBox="1">
            <a:spLocks/>
          </p:cNvSpPr>
          <p:nvPr/>
        </p:nvSpPr>
        <p:spPr>
          <a:xfrm>
            <a:off x="252239" y="3064954"/>
            <a:ext cx="5473042" cy="110543"/>
          </a:xfrm>
          <a:prstGeom prst="rect">
            <a:avLst/>
          </a:prstGeom>
        </p:spPr>
        <p:txBody>
          <a:bodyPr wrap="square" lIns="0" tIns="0" rIns="0" bIns="0" anchor="t" anchorCtr="0">
            <a:spAutoFit/>
          </a:bodyPr>
          <a:lstStyle>
            <a:lvl1pPr marL="171450" indent="-171450" algn="l" defTabSz="685800" rtl="0" eaLnBrk="1" latinLnBrk="0" hangingPunct="1">
              <a:lnSpc>
                <a:spcPct val="90000"/>
              </a:lnSpc>
              <a:spcBef>
                <a:spcPts val="750"/>
              </a:spcBef>
              <a:buFont typeface="Arial" panose="020B0604020202020204" pitchFamily="34" charset="0"/>
              <a:buChar char="•"/>
              <a:defRPr sz="1200" b="0" i="0" kern="1200" baseline="0">
                <a:solidFill>
                  <a:srgbClr val="414140"/>
                </a:solidFill>
                <a:latin typeface="+mj-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200" b="0" i="0" kern="1200" baseline="0">
                <a:solidFill>
                  <a:srgbClr val="414140"/>
                </a:solidFill>
                <a:latin typeface="+mj-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200" b="0" i="0" kern="1200" baseline="0">
                <a:solidFill>
                  <a:srgbClr val="414140"/>
                </a:solidFill>
                <a:latin typeface="+mj-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200" b="0" i="0" kern="1200" baseline="0">
                <a:solidFill>
                  <a:srgbClr val="414140"/>
                </a:solidFill>
                <a:latin typeface="+mj-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200" b="0" i="0" kern="1200" baseline="0">
                <a:solidFill>
                  <a:srgbClr val="414140"/>
                </a:solidFill>
                <a:latin typeface="+mj-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buNone/>
            </a:pPr>
            <a:r>
              <a:rPr lang="en-US" sz="798" b="1" dirty="0">
                <a:solidFill>
                  <a:srgbClr val="404140"/>
                </a:solidFill>
              </a:rPr>
              <a:t>AM Best capital adequacy ratios (insurance industry under standard model)</a:t>
            </a:r>
            <a:r>
              <a:rPr lang="en-US" sz="798" b="1" baseline="30000" dirty="0">
                <a:solidFill>
                  <a:srgbClr val="404140"/>
                </a:solidFill>
              </a:rPr>
              <a:t>1</a:t>
            </a:r>
            <a:r>
              <a:rPr lang="en-US" sz="798" b="1" dirty="0">
                <a:solidFill>
                  <a:srgbClr val="404140"/>
                </a:solidFill>
              </a:rPr>
              <a:t> </a:t>
            </a:r>
          </a:p>
        </p:txBody>
      </p:sp>
      <p:sp>
        <p:nvSpPr>
          <p:cNvPr id="5" name="Slide Number Placeholder 4">
            <a:extLst>
              <a:ext uri="{FF2B5EF4-FFF2-40B4-BE49-F238E27FC236}">
                <a16:creationId xmlns:a16="http://schemas.microsoft.com/office/drawing/2014/main" id="{66D0A299-56B2-431D-B56A-F497061D39AF}"/>
              </a:ext>
            </a:extLst>
          </p:cNvPr>
          <p:cNvSpPr>
            <a:spLocks noGrp="1"/>
          </p:cNvSpPr>
          <p:nvPr>
            <p:ph type="sldNum" sz="quarter" idx="12"/>
          </p:nvPr>
        </p:nvSpPr>
        <p:spPr/>
        <p:txBody>
          <a:bodyPr/>
          <a:lstStyle/>
          <a:p>
            <a:fld id="{91AAE54F-4162-41D3-8A8F-E1EF35DCDC3B}" type="slidenum">
              <a:rPr lang="en-GB" smtClean="0"/>
              <a:t>10</a:t>
            </a:fld>
            <a:endParaRPr lang="en-GB"/>
          </a:p>
        </p:txBody>
      </p:sp>
      <p:sp>
        <p:nvSpPr>
          <p:cNvPr id="2" name="Rectangle 1">
            <a:extLst>
              <a:ext uri="{FF2B5EF4-FFF2-40B4-BE49-F238E27FC236}">
                <a16:creationId xmlns:a16="http://schemas.microsoft.com/office/drawing/2014/main" id="{17C731E8-9298-46C2-9934-49719A3985D4}"/>
              </a:ext>
            </a:extLst>
          </p:cNvPr>
          <p:cNvSpPr/>
          <p:nvPr/>
        </p:nvSpPr>
        <p:spPr>
          <a:xfrm>
            <a:off x="469920" y="859836"/>
            <a:ext cx="6840761" cy="1938992"/>
          </a:xfrm>
          <a:prstGeom prst="rect">
            <a:avLst/>
          </a:prstGeom>
        </p:spPr>
        <p:txBody>
          <a:bodyPr wrap="square">
            <a:spAutoFit/>
          </a:bodyPr>
          <a:lstStyle/>
          <a:p>
            <a:pPr marL="136840" indent="-136840">
              <a:buFont typeface="Arial" panose="020B0604020202020204" pitchFamily="34" charset="0"/>
              <a:buChar char="•"/>
              <a:defRPr/>
            </a:pPr>
            <a:r>
              <a:rPr lang="en-GB" sz="1200" dirty="0">
                <a:solidFill>
                  <a:srgbClr val="404140"/>
                </a:solidFill>
                <a:latin typeface="Calibri" panose="020F0502020204030204" pitchFamily="34" charset="0"/>
                <a:cs typeface="Arial" pitchFamily="34" charset="0"/>
              </a:rPr>
              <a:t>We maintain a conservative capital position such that we can withstand a significant catastrophe event and still retain our ratings and regulatory solvency position. </a:t>
            </a:r>
          </a:p>
          <a:p>
            <a:pPr marL="136840" indent="-136840">
              <a:buFont typeface="Arial" panose="020B0604020202020204" pitchFamily="34" charset="0"/>
              <a:buChar char="•"/>
              <a:defRPr/>
            </a:pPr>
            <a:endParaRPr lang="en-GB" sz="1200" dirty="0">
              <a:solidFill>
                <a:srgbClr val="404140"/>
              </a:solidFill>
              <a:latin typeface="Calibri" panose="020F0502020204030204" pitchFamily="34" charset="0"/>
              <a:cs typeface="Arial" pitchFamily="34" charset="0"/>
            </a:endParaRPr>
          </a:p>
          <a:p>
            <a:pPr marL="136840" indent="-136840">
              <a:buFont typeface="Arial" panose="020B0604020202020204" pitchFamily="34" charset="0"/>
              <a:buChar char="•"/>
              <a:defRPr/>
            </a:pPr>
            <a:r>
              <a:rPr lang="en-GB" sz="1200" dirty="0">
                <a:solidFill>
                  <a:srgbClr val="404140"/>
                </a:solidFill>
                <a:latin typeface="Calibri" panose="020F0502020204030204" pitchFamily="34" charset="0"/>
                <a:cs typeface="Arial" pitchFamily="34" charset="0"/>
              </a:rPr>
              <a:t>Our key capital driver is the AM Best ‘cat stress’ model, which is more penal than the published standard model as it reduces available capital by a 1 in 100 year All Perils Worldwide PML. We monitor headroom against the BCAR tolerance of 10% at the 99.6 confidence level to maintain our capital assessment as strongest by AM Best</a:t>
            </a:r>
          </a:p>
          <a:p>
            <a:pPr marL="136840" indent="-136840">
              <a:buFont typeface="Arial" panose="020B0604020202020204" pitchFamily="34" charset="0"/>
              <a:buChar char="•"/>
              <a:defRPr/>
            </a:pPr>
            <a:endParaRPr lang="en-GB" sz="1200" dirty="0">
              <a:solidFill>
                <a:srgbClr val="404140"/>
              </a:solidFill>
              <a:latin typeface="Calibri" panose="020F0502020204030204" pitchFamily="34" charset="0"/>
              <a:cs typeface="Arial" pitchFamily="34" charset="0"/>
            </a:endParaRPr>
          </a:p>
          <a:p>
            <a:pPr marL="136840" indent="-136840">
              <a:buFont typeface="Arial" panose="020B0604020202020204" pitchFamily="34" charset="0"/>
              <a:buChar char="•"/>
              <a:defRPr/>
            </a:pPr>
            <a:r>
              <a:rPr lang="en-GB" sz="1200" dirty="0">
                <a:solidFill>
                  <a:srgbClr val="404140"/>
                </a:solidFill>
                <a:latin typeface="Calibri" panose="020F0502020204030204" pitchFamily="34" charset="0"/>
                <a:cs typeface="Arial" pitchFamily="34" charset="0"/>
              </a:rPr>
              <a:t>Our successful 2021 debt issuance has increased the efficiency of our capital position as our new Tier 2 subordinated debt is fully allowable as regulatory and S&amp;P capital. </a:t>
            </a:r>
          </a:p>
        </p:txBody>
      </p:sp>
      <p:sp>
        <p:nvSpPr>
          <p:cNvPr id="12" name="Title 1">
            <a:extLst>
              <a:ext uri="{FF2B5EF4-FFF2-40B4-BE49-F238E27FC236}">
                <a16:creationId xmlns:a16="http://schemas.microsoft.com/office/drawing/2014/main" id="{6ACADF54-6955-4F70-9938-DAA6874FA72D}"/>
              </a:ext>
            </a:extLst>
          </p:cNvPr>
          <p:cNvSpPr txBox="1">
            <a:spLocks/>
          </p:cNvSpPr>
          <p:nvPr/>
        </p:nvSpPr>
        <p:spPr>
          <a:xfrm>
            <a:off x="1" y="434293"/>
            <a:ext cx="7561262" cy="668334"/>
          </a:xfrm>
          <a:prstGeom prst="rect">
            <a:avLst/>
          </a:prstGeom>
        </p:spPr>
        <p:txBody>
          <a:bodyPr vert="horz" lIns="72977" tIns="36488" rIns="72977" bIns="36488" rtlCol="0" anchor="ctr">
            <a:normAutofit/>
          </a:bodyPr>
          <a:lstStyle>
            <a:lvl1pPr algn="l" defTabSz="685800" rtl="0" eaLnBrk="1" latinLnBrk="0" hangingPunct="1">
              <a:lnSpc>
                <a:spcPct val="90000"/>
              </a:lnSpc>
              <a:spcBef>
                <a:spcPct val="0"/>
              </a:spcBef>
              <a:buNone/>
              <a:defRPr sz="1800" b="1" i="0" kern="1200">
                <a:solidFill>
                  <a:srgbClr val="414140"/>
                </a:solidFill>
                <a:latin typeface="+mn-lt"/>
                <a:ea typeface="+mj-ea"/>
                <a:cs typeface="+mj-cs"/>
              </a:defRPr>
            </a:lvl1pPr>
          </a:lstStyle>
          <a:p>
            <a:pPr defTabSz="547361">
              <a:defRPr/>
            </a:pPr>
            <a:r>
              <a:rPr lang="en-US" dirty="0">
                <a:solidFill>
                  <a:srgbClr val="EC6811"/>
                </a:solidFill>
                <a:latin typeface="Calibri" panose="020F0502020204030204"/>
              </a:rPr>
              <a:t>	Maintaining a strong capital position</a:t>
            </a:r>
            <a:br>
              <a:rPr lang="en-US" dirty="0">
                <a:solidFill>
                  <a:srgbClr val="EC6811"/>
                </a:solidFill>
                <a:latin typeface="Calibri" panose="020F0502020204030204"/>
              </a:rPr>
            </a:br>
            <a:endParaRPr lang="en-GB" dirty="0">
              <a:latin typeface="Calibri" panose="020F0502020204030204"/>
            </a:endParaRPr>
          </a:p>
        </p:txBody>
      </p:sp>
      <p:pic>
        <p:nvPicPr>
          <p:cNvPr id="6" name="Picture 5">
            <a:extLst>
              <a:ext uri="{FF2B5EF4-FFF2-40B4-BE49-F238E27FC236}">
                <a16:creationId xmlns:a16="http://schemas.microsoft.com/office/drawing/2014/main" id="{54B27585-1749-4214-9A0C-9676E77069FF}"/>
              </a:ext>
            </a:extLst>
          </p:cNvPr>
          <p:cNvPicPr>
            <a:picLocks noChangeAspect="1"/>
          </p:cNvPicPr>
          <p:nvPr/>
        </p:nvPicPr>
        <p:blipFill>
          <a:blip r:embed="rId4"/>
          <a:stretch>
            <a:fillRect/>
          </a:stretch>
        </p:blipFill>
        <p:spPr>
          <a:xfrm>
            <a:off x="3564607" y="3089524"/>
            <a:ext cx="3672408" cy="1231280"/>
          </a:xfrm>
          <a:prstGeom prst="rect">
            <a:avLst/>
          </a:prstGeom>
        </p:spPr>
      </p:pic>
    </p:spTree>
    <p:extLst>
      <p:ext uri="{BB962C8B-B14F-4D97-AF65-F5344CB8AC3E}">
        <p14:creationId xmlns:p14="http://schemas.microsoft.com/office/powerpoint/2010/main" val="27311489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D1E5E0F9-EE22-4A97-806C-79F386B5BD47}"/>
              </a:ext>
            </a:extLst>
          </p:cNvPr>
          <p:cNvSpPr>
            <a:spLocks noGrp="1"/>
          </p:cNvSpPr>
          <p:nvPr>
            <p:ph type="sldNum" sz="quarter" idx="12"/>
          </p:nvPr>
        </p:nvSpPr>
        <p:spPr/>
        <p:txBody>
          <a:bodyPr/>
          <a:lstStyle/>
          <a:p>
            <a:fld id="{91AAE54F-4162-41D3-8A8F-E1EF35DCDC3B}" type="slidenum">
              <a:rPr lang="en-GB" smtClean="0"/>
              <a:t>11</a:t>
            </a:fld>
            <a:endParaRPr lang="en-GB" dirty="0"/>
          </a:p>
        </p:txBody>
      </p:sp>
      <p:sp>
        <p:nvSpPr>
          <p:cNvPr id="6" name="Title 1">
            <a:extLst>
              <a:ext uri="{FF2B5EF4-FFF2-40B4-BE49-F238E27FC236}">
                <a16:creationId xmlns:a16="http://schemas.microsoft.com/office/drawing/2014/main" id="{7EDFB73D-9CB9-456E-9F00-52B1ED5A4122}"/>
              </a:ext>
            </a:extLst>
          </p:cNvPr>
          <p:cNvSpPr txBox="1">
            <a:spLocks/>
          </p:cNvSpPr>
          <p:nvPr/>
        </p:nvSpPr>
        <p:spPr>
          <a:xfrm>
            <a:off x="1" y="434293"/>
            <a:ext cx="7561262" cy="668334"/>
          </a:xfrm>
          <a:prstGeom prst="rect">
            <a:avLst/>
          </a:prstGeom>
        </p:spPr>
        <p:txBody>
          <a:bodyPr vert="horz" lIns="72977" tIns="36488" rIns="72977" bIns="36488" rtlCol="0" anchor="ctr">
            <a:normAutofit/>
          </a:bodyPr>
          <a:lstStyle>
            <a:lvl1pPr algn="l" defTabSz="685800" rtl="0" eaLnBrk="1" latinLnBrk="0" hangingPunct="1">
              <a:lnSpc>
                <a:spcPct val="90000"/>
              </a:lnSpc>
              <a:spcBef>
                <a:spcPct val="0"/>
              </a:spcBef>
              <a:buNone/>
              <a:defRPr sz="1800" b="1" i="0" kern="1200">
                <a:solidFill>
                  <a:srgbClr val="414140"/>
                </a:solidFill>
                <a:latin typeface="+mn-lt"/>
                <a:ea typeface="+mj-ea"/>
                <a:cs typeface="+mj-cs"/>
              </a:defRPr>
            </a:lvl1pPr>
          </a:lstStyle>
          <a:p>
            <a:pPr defTabSz="547361">
              <a:defRPr/>
            </a:pPr>
            <a:r>
              <a:rPr lang="en-US" dirty="0">
                <a:solidFill>
                  <a:srgbClr val="EC6811"/>
                </a:solidFill>
                <a:latin typeface="Calibri" panose="020F0502020204030204"/>
              </a:rPr>
              <a:t>	BSCR coverage ratio development</a:t>
            </a:r>
            <a:br>
              <a:rPr lang="en-US" dirty="0">
                <a:solidFill>
                  <a:srgbClr val="EC6811"/>
                </a:solidFill>
                <a:latin typeface="Calibri" panose="020F0502020204030204"/>
              </a:rPr>
            </a:br>
            <a:endParaRPr lang="en-GB" dirty="0">
              <a:latin typeface="Calibri" panose="020F0502020204030204"/>
            </a:endParaRPr>
          </a:p>
        </p:txBody>
      </p:sp>
      <p:sp>
        <p:nvSpPr>
          <p:cNvPr id="9" name="TextBox 8">
            <a:extLst>
              <a:ext uri="{FF2B5EF4-FFF2-40B4-BE49-F238E27FC236}">
                <a16:creationId xmlns:a16="http://schemas.microsoft.com/office/drawing/2014/main" id="{5C62DBA2-9CA8-4FCC-A61C-A4D20CE31ABD}"/>
              </a:ext>
            </a:extLst>
          </p:cNvPr>
          <p:cNvSpPr txBox="1"/>
          <p:nvPr/>
        </p:nvSpPr>
        <p:spPr>
          <a:xfrm>
            <a:off x="540271" y="4464819"/>
            <a:ext cx="6552728" cy="461665"/>
          </a:xfrm>
          <a:prstGeom prst="rect">
            <a:avLst/>
          </a:prstGeom>
          <a:noFill/>
          <a:ln>
            <a:noFill/>
          </a:ln>
        </p:spPr>
        <p:txBody>
          <a:bodyPr wrap="square" rtlCol="0">
            <a:spAutoFit/>
          </a:bodyPr>
          <a:lstStyle/>
          <a:p>
            <a:pPr marL="171450" indent="-171450">
              <a:buFont typeface="Arial" panose="020B0604020202020204" pitchFamily="34" charset="0"/>
              <a:buChar char="•"/>
            </a:pPr>
            <a:r>
              <a:rPr lang="en-GB" sz="1200" b="1" dirty="0"/>
              <a:t>The stress scenario incorporates a $167m net loss cat event – representative of our 1 in 100 </a:t>
            </a:r>
            <a:r>
              <a:rPr lang="en-GB" sz="1200" b="1" dirty="0" err="1"/>
              <a:t>GoM</a:t>
            </a:r>
            <a:r>
              <a:rPr lang="en-GB" sz="1200" b="1" dirty="0"/>
              <a:t> PML at 31 December 2020</a:t>
            </a:r>
          </a:p>
        </p:txBody>
      </p:sp>
      <p:pic>
        <p:nvPicPr>
          <p:cNvPr id="2" name="Picture 1">
            <a:extLst>
              <a:ext uri="{FF2B5EF4-FFF2-40B4-BE49-F238E27FC236}">
                <a16:creationId xmlns:a16="http://schemas.microsoft.com/office/drawing/2014/main" id="{CB017A24-1E3B-43D3-B5E1-78B3915F57C0}"/>
              </a:ext>
            </a:extLst>
          </p:cNvPr>
          <p:cNvPicPr>
            <a:picLocks noChangeAspect="1"/>
          </p:cNvPicPr>
          <p:nvPr/>
        </p:nvPicPr>
        <p:blipFill>
          <a:blip r:embed="rId3"/>
          <a:stretch>
            <a:fillRect/>
          </a:stretch>
        </p:blipFill>
        <p:spPr>
          <a:xfrm>
            <a:off x="615777" y="902218"/>
            <a:ext cx="6405214" cy="3351881"/>
          </a:xfrm>
          <a:prstGeom prst="rect">
            <a:avLst/>
          </a:prstGeom>
        </p:spPr>
      </p:pic>
    </p:spTree>
    <p:extLst>
      <p:ext uri="{BB962C8B-B14F-4D97-AF65-F5344CB8AC3E}">
        <p14:creationId xmlns:p14="http://schemas.microsoft.com/office/powerpoint/2010/main" val="13962074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descr="Diagram&#10;&#10;Description automatically generated">
            <a:extLst>
              <a:ext uri="{FF2B5EF4-FFF2-40B4-BE49-F238E27FC236}">
                <a16:creationId xmlns:a16="http://schemas.microsoft.com/office/drawing/2014/main" id="{3677E71B-E96F-447A-94D6-5EA898F5087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50970" y="864419"/>
            <a:ext cx="4126484" cy="4126484"/>
          </a:xfrm>
          <a:prstGeom prst="rect">
            <a:avLst/>
          </a:prstGeom>
        </p:spPr>
      </p:pic>
      <p:sp>
        <p:nvSpPr>
          <p:cNvPr id="6" name="TextBox 5">
            <a:extLst>
              <a:ext uri="{FF2B5EF4-FFF2-40B4-BE49-F238E27FC236}">
                <a16:creationId xmlns:a16="http://schemas.microsoft.com/office/drawing/2014/main" id="{4A7EF193-49ED-476A-8B07-559EE681A27D}"/>
              </a:ext>
            </a:extLst>
          </p:cNvPr>
          <p:cNvSpPr txBox="1"/>
          <p:nvPr/>
        </p:nvSpPr>
        <p:spPr>
          <a:xfrm>
            <a:off x="4788743" y="869433"/>
            <a:ext cx="2628905" cy="1323439"/>
          </a:xfrm>
          <a:prstGeom prst="rect">
            <a:avLst/>
          </a:prstGeom>
          <a:noFill/>
        </p:spPr>
        <p:txBody>
          <a:bodyPr wrap="square" rtlCol="0">
            <a:spAutoFit/>
          </a:bodyPr>
          <a:lstStyle/>
          <a:p>
            <a:r>
              <a:rPr lang="en-US" sz="1000" b="1" dirty="0"/>
              <a:t>Environmental</a:t>
            </a:r>
          </a:p>
          <a:p>
            <a:pPr marL="177222" indent="-177222">
              <a:buFont typeface="Arial" panose="020B0604020202020204" pitchFamily="34" charset="0"/>
              <a:buChar char="•"/>
            </a:pPr>
            <a:r>
              <a:rPr lang="en-US" sz="1000" dirty="0"/>
              <a:t>Monitoring and management of catastrophe exposures </a:t>
            </a:r>
          </a:p>
          <a:p>
            <a:pPr marL="177222" indent="-177222">
              <a:buFont typeface="Arial" panose="020B0604020202020204" pitchFamily="34" charset="0"/>
              <a:buChar char="•"/>
            </a:pPr>
            <a:r>
              <a:rPr lang="en-US" sz="1000" dirty="0"/>
              <a:t>Low carbon emissions per employee</a:t>
            </a:r>
          </a:p>
          <a:p>
            <a:pPr marL="177222" indent="-177222">
              <a:buFont typeface="Arial" panose="020B0604020202020204" pitchFamily="34" charset="0"/>
              <a:buChar char="•"/>
            </a:pPr>
            <a:r>
              <a:rPr lang="en-US" sz="1000" dirty="0"/>
              <a:t>GHG emissions calculated annually and reported in the annual report and accounts</a:t>
            </a:r>
          </a:p>
          <a:p>
            <a:pPr marL="177222" indent="-177222">
              <a:buFont typeface="Arial" panose="020B0604020202020204" pitchFamily="34" charset="0"/>
              <a:buChar char="•"/>
            </a:pPr>
            <a:r>
              <a:rPr lang="en-US" sz="1000" dirty="0"/>
              <a:t>Streamlined Energy &amp; Carbon Reporting (SECR) </a:t>
            </a:r>
          </a:p>
        </p:txBody>
      </p:sp>
      <p:sp>
        <p:nvSpPr>
          <p:cNvPr id="8" name="TextBox 7">
            <a:extLst>
              <a:ext uri="{FF2B5EF4-FFF2-40B4-BE49-F238E27FC236}">
                <a16:creationId xmlns:a16="http://schemas.microsoft.com/office/drawing/2014/main" id="{7F29CDEB-241E-46DA-BC2B-CD960F597E81}"/>
              </a:ext>
            </a:extLst>
          </p:cNvPr>
          <p:cNvSpPr txBox="1"/>
          <p:nvPr/>
        </p:nvSpPr>
        <p:spPr>
          <a:xfrm>
            <a:off x="5572749" y="2138035"/>
            <a:ext cx="1988513" cy="1477328"/>
          </a:xfrm>
          <a:prstGeom prst="rect">
            <a:avLst/>
          </a:prstGeom>
          <a:noFill/>
        </p:spPr>
        <p:txBody>
          <a:bodyPr wrap="square" rtlCol="0">
            <a:spAutoFit/>
          </a:bodyPr>
          <a:lstStyle/>
          <a:p>
            <a:r>
              <a:rPr lang="en-US" sz="1000" b="1" dirty="0"/>
              <a:t>Environmental &amp; Governance</a:t>
            </a:r>
          </a:p>
          <a:p>
            <a:pPr marL="177222" indent="-177222">
              <a:buFont typeface="Arial" panose="020B0604020202020204" pitchFamily="34" charset="0"/>
              <a:buChar char="•"/>
            </a:pPr>
            <a:r>
              <a:rPr lang="en-US" sz="1000" dirty="0"/>
              <a:t>Signatory to the UNEP FI Principles of Sustainable Insurance </a:t>
            </a:r>
          </a:p>
          <a:p>
            <a:pPr marL="177222" indent="-177222">
              <a:buFont typeface="Arial" panose="020B0604020202020204" pitchFamily="34" charset="0"/>
              <a:buChar char="•"/>
            </a:pPr>
            <a:r>
              <a:rPr lang="en-US" sz="1000" dirty="0"/>
              <a:t>Adoption of the TCFD framework</a:t>
            </a:r>
          </a:p>
          <a:p>
            <a:pPr marL="177222" indent="-177222">
              <a:buFont typeface="Arial" panose="020B0604020202020204" pitchFamily="34" charset="0"/>
              <a:buChar char="•"/>
            </a:pPr>
            <a:r>
              <a:rPr lang="en-US" sz="1000" dirty="0"/>
              <a:t>Participation on industry climate change committees and working groups</a:t>
            </a:r>
          </a:p>
        </p:txBody>
      </p:sp>
      <p:sp>
        <p:nvSpPr>
          <p:cNvPr id="12" name="TextBox 11">
            <a:extLst>
              <a:ext uri="{FF2B5EF4-FFF2-40B4-BE49-F238E27FC236}">
                <a16:creationId xmlns:a16="http://schemas.microsoft.com/office/drawing/2014/main" id="{83BD8BB6-32BF-4FF9-A9BD-D9C15F04BF9C}"/>
              </a:ext>
            </a:extLst>
          </p:cNvPr>
          <p:cNvSpPr txBox="1"/>
          <p:nvPr/>
        </p:nvSpPr>
        <p:spPr>
          <a:xfrm>
            <a:off x="5680550" y="3779579"/>
            <a:ext cx="1988513" cy="1477328"/>
          </a:xfrm>
          <a:prstGeom prst="rect">
            <a:avLst/>
          </a:prstGeom>
          <a:noFill/>
        </p:spPr>
        <p:txBody>
          <a:bodyPr wrap="square" rtlCol="0">
            <a:spAutoFit/>
          </a:bodyPr>
          <a:lstStyle/>
          <a:p>
            <a:r>
              <a:rPr lang="en-US" sz="1000" b="1" dirty="0"/>
              <a:t>Governance</a:t>
            </a:r>
          </a:p>
          <a:p>
            <a:pPr marL="177222" indent="-177222">
              <a:buFont typeface="Arial" panose="020B0604020202020204" pitchFamily="34" charset="0"/>
              <a:buChar char="•"/>
            </a:pPr>
            <a:r>
              <a:rPr lang="en-US" sz="1000" dirty="0"/>
              <a:t>Compliance with the requirements of the UK Corporate Governance Code</a:t>
            </a:r>
          </a:p>
          <a:p>
            <a:pPr marL="177222" indent="-177222">
              <a:buFont typeface="Arial" panose="020B0604020202020204" pitchFamily="34" charset="0"/>
              <a:buChar char="•"/>
            </a:pPr>
            <a:r>
              <a:rPr lang="en-US" sz="1000" dirty="0"/>
              <a:t>Ethical behavior with AML, Bribery, Financial Crime and Whistleblowing policies in place with annual training provided</a:t>
            </a:r>
          </a:p>
        </p:txBody>
      </p:sp>
      <p:sp>
        <p:nvSpPr>
          <p:cNvPr id="13" name="TextBox 12">
            <a:extLst>
              <a:ext uri="{FF2B5EF4-FFF2-40B4-BE49-F238E27FC236}">
                <a16:creationId xmlns:a16="http://schemas.microsoft.com/office/drawing/2014/main" id="{BFC88C26-1079-487E-B2EB-476C67E4812D}"/>
              </a:ext>
            </a:extLst>
          </p:cNvPr>
          <p:cNvSpPr txBox="1"/>
          <p:nvPr/>
        </p:nvSpPr>
        <p:spPr>
          <a:xfrm>
            <a:off x="396255" y="864419"/>
            <a:ext cx="1988513" cy="1169551"/>
          </a:xfrm>
          <a:prstGeom prst="rect">
            <a:avLst/>
          </a:prstGeom>
          <a:noFill/>
        </p:spPr>
        <p:txBody>
          <a:bodyPr wrap="square" rtlCol="0">
            <a:spAutoFit/>
          </a:bodyPr>
          <a:lstStyle/>
          <a:p>
            <a:r>
              <a:rPr lang="en-US" sz="1000" b="1" dirty="0"/>
              <a:t>Environmental &amp; Social</a:t>
            </a:r>
          </a:p>
          <a:p>
            <a:pPr marL="177222" indent="-177222">
              <a:buFont typeface="Arial" panose="020B0604020202020204" pitchFamily="34" charset="0"/>
              <a:buChar char="•"/>
            </a:pPr>
            <a:r>
              <a:rPr lang="en-US" sz="1000" dirty="0"/>
              <a:t>Societal resilience through the provision of insurance products to aid recovery from natural catastrophe and man-made events</a:t>
            </a:r>
          </a:p>
          <a:p>
            <a:pPr marL="177222" indent="-177222">
              <a:buFont typeface="Arial" panose="020B0604020202020204" pitchFamily="34" charset="0"/>
              <a:buChar char="•"/>
            </a:pPr>
            <a:r>
              <a:rPr lang="en-US" sz="1000" dirty="0"/>
              <a:t>Lancashire Foundation</a:t>
            </a:r>
          </a:p>
        </p:txBody>
      </p:sp>
      <p:sp>
        <p:nvSpPr>
          <p:cNvPr id="14" name="TextBox 13">
            <a:extLst>
              <a:ext uri="{FF2B5EF4-FFF2-40B4-BE49-F238E27FC236}">
                <a16:creationId xmlns:a16="http://schemas.microsoft.com/office/drawing/2014/main" id="{D473FD6E-FFFD-42FC-B6EE-17F58D2988A6}"/>
              </a:ext>
            </a:extLst>
          </p:cNvPr>
          <p:cNvSpPr txBox="1"/>
          <p:nvPr/>
        </p:nvSpPr>
        <p:spPr>
          <a:xfrm>
            <a:off x="36215" y="2138035"/>
            <a:ext cx="1692398" cy="1938992"/>
          </a:xfrm>
          <a:prstGeom prst="rect">
            <a:avLst/>
          </a:prstGeom>
          <a:noFill/>
        </p:spPr>
        <p:txBody>
          <a:bodyPr wrap="square" rtlCol="0">
            <a:spAutoFit/>
          </a:bodyPr>
          <a:lstStyle/>
          <a:p>
            <a:r>
              <a:rPr lang="en-US" sz="1000" b="1" dirty="0"/>
              <a:t>Social</a:t>
            </a:r>
          </a:p>
          <a:p>
            <a:pPr marL="177222" indent="-177222">
              <a:buFont typeface="Arial" panose="020B0604020202020204" pitchFamily="34" charset="0"/>
              <a:buChar char="•"/>
            </a:pPr>
            <a:r>
              <a:rPr lang="en-US" sz="1000" dirty="0"/>
              <a:t>Engaged workforce through staff surveys, D&amp;I survey and a risk culture survey</a:t>
            </a:r>
          </a:p>
          <a:p>
            <a:pPr marL="177222" indent="-177222">
              <a:buFont typeface="Arial" panose="020B0604020202020204" pitchFamily="34" charset="0"/>
              <a:buChar char="•"/>
            </a:pPr>
            <a:r>
              <a:rPr lang="en-US" sz="1000" dirty="0"/>
              <a:t>D&amp;I working group</a:t>
            </a:r>
          </a:p>
          <a:p>
            <a:pPr marL="177222" indent="-177222">
              <a:buFont typeface="Arial" panose="020B0604020202020204" pitchFamily="34" charset="0"/>
              <a:buChar char="•"/>
            </a:pPr>
            <a:r>
              <a:rPr lang="en-US" sz="1000" dirty="0"/>
              <a:t>Living Wage employer</a:t>
            </a:r>
          </a:p>
          <a:p>
            <a:pPr marL="177222" indent="-177222">
              <a:buFont typeface="Arial" panose="020B0604020202020204" pitchFamily="34" charset="0"/>
              <a:buChar char="•"/>
            </a:pPr>
            <a:r>
              <a:rPr lang="en-US" sz="1000" dirty="0"/>
              <a:t>Suppliers expected to comply with living wage guidance</a:t>
            </a:r>
          </a:p>
          <a:p>
            <a:pPr marL="177222" indent="-177222">
              <a:buFont typeface="Arial" panose="020B0604020202020204" pitchFamily="34" charset="0"/>
              <a:buChar char="•"/>
            </a:pPr>
            <a:r>
              <a:rPr lang="en-US" sz="1000" dirty="0"/>
              <a:t>Lancashire Foundation </a:t>
            </a:r>
          </a:p>
          <a:p>
            <a:pPr marL="177222" indent="-177222">
              <a:buFont typeface="Arial" panose="020B0604020202020204" pitchFamily="34" charset="0"/>
              <a:buChar char="•"/>
            </a:pPr>
            <a:r>
              <a:rPr lang="en-US" sz="1000" dirty="0"/>
              <a:t>Graduate scheme</a:t>
            </a:r>
          </a:p>
        </p:txBody>
      </p:sp>
      <p:sp>
        <p:nvSpPr>
          <p:cNvPr id="15" name="TextBox 14">
            <a:extLst>
              <a:ext uri="{FF2B5EF4-FFF2-40B4-BE49-F238E27FC236}">
                <a16:creationId xmlns:a16="http://schemas.microsoft.com/office/drawing/2014/main" id="{73ED0ED3-5DB4-4BA6-8047-61C4AECC7929}"/>
              </a:ext>
            </a:extLst>
          </p:cNvPr>
          <p:cNvSpPr txBox="1"/>
          <p:nvPr/>
        </p:nvSpPr>
        <p:spPr>
          <a:xfrm>
            <a:off x="314046" y="4419288"/>
            <a:ext cx="1892332" cy="707886"/>
          </a:xfrm>
          <a:prstGeom prst="rect">
            <a:avLst/>
          </a:prstGeom>
          <a:noFill/>
        </p:spPr>
        <p:txBody>
          <a:bodyPr wrap="square" rtlCol="0">
            <a:spAutoFit/>
          </a:bodyPr>
          <a:lstStyle/>
          <a:p>
            <a:r>
              <a:rPr lang="en-US" sz="1000" b="1" dirty="0"/>
              <a:t>Social &amp; Governance</a:t>
            </a:r>
          </a:p>
          <a:p>
            <a:pPr marL="177222" indent="-177222">
              <a:buFont typeface="Arial" panose="020B0604020202020204" pitchFamily="34" charset="0"/>
              <a:buChar char="•"/>
            </a:pPr>
            <a:r>
              <a:rPr lang="en-US" sz="1000" dirty="0"/>
              <a:t>Strong female representation at the senior management and board level</a:t>
            </a:r>
          </a:p>
        </p:txBody>
      </p:sp>
      <p:sp>
        <p:nvSpPr>
          <p:cNvPr id="10" name="Title 1">
            <a:extLst>
              <a:ext uri="{FF2B5EF4-FFF2-40B4-BE49-F238E27FC236}">
                <a16:creationId xmlns:a16="http://schemas.microsoft.com/office/drawing/2014/main" id="{7BD27DD1-72EC-42CA-8001-D1CBBAF647C4}"/>
              </a:ext>
            </a:extLst>
          </p:cNvPr>
          <p:cNvSpPr txBox="1">
            <a:spLocks/>
          </p:cNvSpPr>
          <p:nvPr/>
        </p:nvSpPr>
        <p:spPr>
          <a:xfrm>
            <a:off x="1" y="434293"/>
            <a:ext cx="7561262" cy="668334"/>
          </a:xfrm>
          <a:prstGeom prst="rect">
            <a:avLst/>
          </a:prstGeom>
        </p:spPr>
        <p:txBody>
          <a:bodyPr vert="horz" lIns="72977" tIns="36488" rIns="72977" bIns="36488" rtlCol="0" anchor="ctr">
            <a:normAutofit/>
          </a:bodyPr>
          <a:lstStyle>
            <a:lvl1pPr algn="l" defTabSz="685800" rtl="0" eaLnBrk="1" latinLnBrk="0" hangingPunct="1">
              <a:lnSpc>
                <a:spcPct val="90000"/>
              </a:lnSpc>
              <a:spcBef>
                <a:spcPct val="0"/>
              </a:spcBef>
              <a:buNone/>
              <a:defRPr sz="1800" b="1" i="0" kern="1200">
                <a:solidFill>
                  <a:srgbClr val="414140"/>
                </a:solidFill>
                <a:latin typeface="+mn-lt"/>
                <a:ea typeface="+mj-ea"/>
                <a:cs typeface="+mj-cs"/>
              </a:defRPr>
            </a:lvl1pPr>
          </a:lstStyle>
          <a:p>
            <a:pPr defTabSz="547361">
              <a:defRPr/>
            </a:pPr>
            <a:r>
              <a:rPr lang="en-US" dirty="0">
                <a:solidFill>
                  <a:srgbClr val="EC6811"/>
                </a:solidFill>
                <a:latin typeface="Calibri" panose="020F0502020204030204"/>
              </a:rPr>
              <a:t>	ESG - a central part of our strategy since inception</a:t>
            </a:r>
            <a:br>
              <a:rPr lang="en-US" dirty="0">
                <a:solidFill>
                  <a:srgbClr val="EC6811"/>
                </a:solidFill>
                <a:latin typeface="Calibri" panose="020F0502020204030204"/>
              </a:rPr>
            </a:br>
            <a:endParaRPr lang="en-GB" dirty="0">
              <a:latin typeface="Calibri" panose="020F0502020204030204"/>
            </a:endParaRPr>
          </a:p>
        </p:txBody>
      </p:sp>
      <p:sp>
        <p:nvSpPr>
          <p:cNvPr id="2" name="Slide Number Placeholder 1">
            <a:extLst>
              <a:ext uri="{FF2B5EF4-FFF2-40B4-BE49-F238E27FC236}">
                <a16:creationId xmlns:a16="http://schemas.microsoft.com/office/drawing/2014/main" id="{13385B3C-3E4B-4C82-ACA5-D92F29C877B8}"/>
              </a:ext>
            </a:extLst>
          </p:cNvPr>
          <p:cNvSpPr>
            <a:spLocks noGrp="1"/>
          </p:cNvSpPr>
          <p:nvPr>
            <p:ph type="sldNum" sz="quarter" idx="12"/>
          </p:nvPr>
        </p:nvSpPr>
        <p:spPr/>
        <p:txBody>
          <a:bodyPr/>
          <a:lstStyle/>
          <a:p>
            <a:fld id="{91AAE54F-4162-41D3-8A8F-E1EF35DCDC3B}" type="slidenum">
              <a:rPr lang="en-GB" smtClean="0"/>
              <a:t>12</a:t>
            </a:fld>
            <a:endParaRPr lang="en-GB"/>
          </a:p>
        </p:txBody>
      </p:sp>
    </p:spTree>
    <p:extLst>
      <p:ext uri="{BB962C8B-B14F-4D97-AF65-F5344CB8AC3E}">
        <p14:creationId xmlns:p14="http://schemas.microsoft.com/office/powerpoint/2010/main" val="180265212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2"/>
          <p:cNvSpPr txBox="1">
            <a:spLocks/>
          </p:cNvSpPr>
          <p:nvPr/>
        </p:nvSpPr>
        <p:spPr>
          <a:xfrm>
            <a:off x="612279" y="1152451"/>
            <a:ext cx="6408712" cy="3600400"/>
          </a:xfrm>
          <a:prstGeom prst="rect">
            <a:avLst/>
          </a:prstGeom>
        </p:spPr>
        <p:txBody>
          <a:bodyPr vert="horz" lIns="91440" tIns="45720" rIns="91440" bIns="45720" rtlCol="0">
            <a:normAutofit/>
          </a:bodyPr>
          <a:lstStyle>
            <a:lvl1pPr marL="0" indent="0" algn="l" defTabSz="685800" rtl="0" eaLnBrk="1" latinLnBrk="0" hangingPunct="1">
              <a:lnSpc>
                <a:spcPct val="90000"/>
              </a:lnSpc>
              <a:spcBef>
                <a:spcPts val="750"/>
              </a:spcBef>
              <a:buFont typeface="Arial" panose="020B0604020202020204" pitchFamily="34" charset="0"/>
              <a:buNone/>
              <a:defRPr sz="1100" b="0" i="0" kern="1200" baseline="0">
                <a:solidFill>
                  <a:schemeClr val="tx1"/>
                </a:solidFill>
                <a:latin typeface="+mj-lt"/>
                <a:ea typeface="+mn-ea"/>
                <a:cs typeface="+mn-cs"/>
              </a:defRPr>
            </a:lvl1pPr>
            <a:lvl2pPr marL="342900" indent="0" algn="l" defTabSz="685800" rtl="0" eaLnBrk="1" latinLnBrk="0" hangingPunct="1">
              <a:lnSpc>
                <a:spcPct val="90000"/>
              </a:lnSpc>
              <a:spcBef>
                <a:spcPts val="375"/>
              </a:spcBef>
              <a:buFont typeface="Arial" panose="020B0604020202020204" pitchFamily="34" charset="0"/>
              <a:buNone/>
              <a:defRPr sz="1500" b="0" i="0" kern="1200" baseline="0">
                <a:solidFill>
                  <a:schemeClr val="tx1">
                    <a:tint val="75000"/>
                  </a:schemeClr>
                </a:solidFill>
                <a:latin typeface="+mj-lt"/>
                <a:ea typeface="+mn-ea"/>
                <a:cs typeface="+mn-cs"/>
              </a:defRPr>
            </a:lvl2pPr>
            <a:lvl3pPr marL="685800" indent="0" algn="l" defTabSz="685800" rtl="0" eaLnBrk="1" latinLnBrk="0" hangingPunct="1">
              <a:lnSpc>
                <a:spcPct val="90000"/>
              </a:lnSpc>
              <a:spcBef>
                <a:spcPts val="375"/>
              </a:spcBef>
              <a:buFont typeface="Arial" panose="020B0604020202020204" pitchFamily="34" charset="0"/>
              <a:buNone/>
              <a:defRPr sz="1350" b="0" i="0" kern="1200" baseline="0">
                <a:solidFill>
                  <a:schemeClr val="tx1">
                    <a:tint val="75000"/>
                  </a:schemeClr>
                </a:solidFill>
                <a:latin typeface="+mj-lt"/>
                <a:ea typeface="+mn-ea"/>
                <a:cs typeface="+mn-cs"/>
              </a:defRPr>
            </a:lvl3pPr>
            <a:lvl4pPr marL="1028700" indent="0" algn="l" defTabSz="685800" rtl="0" eaLnBrk="1" latinLnBrk="0" hangingPunct="1">
              <a:lnSpc>
                <a:spcPct val="90000"/>
              </a:lnSpc>
              <a:spcBef>
                <a:spcPts val="375"/>
              </a:spcBef>
              <a:buFont typeface="Arial" panose="020B0604020202020204" pitchFamily="34" charset="0"/>
              <a:buNone/>
              <a:defRPr sz="1200" b="0" i="0" kern="1200" baseline="0">
                <a:solidFill>
                  <a:schemeClr val="tx1">
                    <a:tint val="75000"/>
                  </a:schemeClr>
                </a:solidFill>
                <a:latin typeface="+mj-lt"/>
                <a:ea typeface="+mn-ea"/>
                <a:cs typeface="+mn-cs"/>
              </a:defRPr>
            </a:lvl4pPr>
            <a:lvl5pPr marL="1371600" indent="0" algn="l" defTabSz="685800" rtl="0" eaLnBrk="1" latinLnBrk="0" hangingPunct="1">
              <a:lnSpc>
                <a:spcPct val="90000"/>
              </a:lnSpc>
              <a:spcBef>
                <a:spcPts val="375"/>
              </a:spcBef>
              <a:buFont typeface="Arial" panose="020B0604020202020204" pitchFamily="34" charset="0"/>
              <a:buNone/>
              <a:defRPr sz="1200" b="0" i="0" kern="1200" baseline="0">
                <a:solidFill>
                  <a:schemeClr val="tx1">
                    <a:tint val="75000"/>
                  </a:schemeClr>
                </a:solidFill>
                <a:latin typeface="+mj-lt"/>
                <a:ea typeface="+mn-ea"/>
                <a:cs typeface="+mn-cs"/>
              </a:defRPr>
            </a:lvl5pPr>
            <a:lvl6pPr marL="1714500" indent="0" algn="l" defTabSz="685800" rtl="0" eaLnBrk="1" latinLnBrk="0" hangingPunct="1">
              <a:lnSpc>
                <a:spcPct val="90000"/>
              </a:lnSpc>
              <a:spcBef>
                <a:spcPts val="375"/>
              </a:spcBef>
              <a:buFont typeface="Arial" panose="020B0604020202020204" pitchFamily="34" charset="0"/>
              <a:buNone/>
              <a:defRPr sz="1200" kern="1200">
                <a:solidFill>
                  <a:schemeClr val="tx1">
                    <a:tint val="75000"/>
                  </a:schemeClr>
                </a:solidFill>
                <a:latin typeface="+mn-lt"/>
                <a:ea typeface="+mn-ea"/>
                <a:cs typeface="+mn-cs"/>
              </a:defRPr>
            </a:lvl6pPr>
            <a:lvl7pPr marL="2057400" indent="0" algn="l" defTabSz="685800" rtl="0" eaLnBrk="1" latinLnBrk="0" hangingPunct="1">
              <a:lnSpc>
                <a:spcPct val="90000"/>
              </a:lnSpc>
              <a:spcBef>
                <a:spcPts val="375"/>
              </a:spcBef>
              <a:buFont typeface="Arial" panose="020B0604020202020204" pitchFamily="34" charset="0"/>
              <a:buNone/>
              <a:defRPr sz="1200" kern="1200">
                <a:solidFill>
                  <a:schemeClr val="tx1">
                    <a:tint val="75000"/>
                  </a:schemeClr>
                </a:solidFill>
                <a:latin typeface="+mn-lt"/>
                <a:ea typeface="+mn-ea"/>
                <a:cs typeface="+mn-cs"/>
              </a:defRPr>
            </a:lvl7pPr>
            <a:lvl8pPr marL="2400300" indent="0" algn="l" defTabSz="685800" rtl="0" eaLnBrk="1" latinLnBrk="0" hangingPunct="1">
              <a:lnSpc>
                <a:spcPct val="90000"/>
              </a:lnSpc>
              <a:spcBef>
                <a:spcPts val="375"/>
              </a:spcBef>
              <a:buFont typeface="Arial" panose="020B0604020202020204" pitchFamily="34" charset="0"/>
              <a:buNone/>
              <a:defRPr sz="1200" kern="1200">
                <a:solidFill>
                  <a:schemeClr val="tx1">
                    <a:tint val="75000"/>
                  </a:schemeClr>
                </a:solidFill>
                <a:latin typeface="+mn-lt"/>
                <a:ea typeface="+mn-ea"/>
                <a:cs typeface="+mn-cs"/>
              </a:defRPr>
            </a:lvl8pPr>
            <a:lvl9pPr marL="2743200" indent="0" algn="l" defTabSz="685800" rtl="0" eaLnBrk="1" latinLnBrk="0" hangingPunct="1">
              <a:lnSpc>
                <a:spcPct val="90000"/>
              </a:lnSpc>
              <a:spcBef>
                <a:spcPts val="375"/>
              </a:spcBef>
              <a:buFont typeface="Arial" panose="020B0604020202020204" pitchFamily="34" charset="0"/>
              <a:buNone/>
              <a:defRPr sz="1200" kern="1200">
                <a:solidFill>
                  <a:schemeClr val="tx1">
                    <a:tint val="75000"/>
                  </a:schemeClr>
                </a:solidFill>
                <a:latin typeface="+mn-lt"/>
                <a:ea typeface="+mn-ea"/>
                <a:cs typeface="+mn-cs"/>
              </a:defRPr>
            </a:lvl9pPr>
          </a:lstStyle>
          <a:p>
            <a:pPr marL="136840" lvl="0" indent="-136840">
              <a:spcAft>
                <a:spcPts val="0"/>
              </a:spcAft>
              <a:buFont typeface="Arial" panose="020B0604020202020204" pitchFamily="34" charset="0"/>
              <a:buChar char="•"/>
              <a:defRPr/>
            </a:pPr>
            <a:r>
              <a:rPr lang="en-GB" sz="1200" dirty="0">
                <a:solidFill>
                  <a:srgbClr val="404140"/>
                </a:solidFill>
                <a:latin typeface="Calibri" panose="020F0502020204030204" pitchFamily="34" charset="0"/>
                <a:cs typeface="Arial" pitchFamily="34" charset="0"/>
              </a:rPr>
              <a:t>After years of soft market conditions corrective action has led to multi-year rate hardening across the majority of our underwriting portfolio</a:t>
            </a:r>
          </a:p>
          <a:p>
            <a:pPr marL="136840" lvl="0" indent="-136840">
              <a:spcAft>
                <a:spcPts val="0"/>
              </a:spcAft>
              <a:buFont typeface="Arial" panose="020B0604020202020204" pitchFamily="34" charset="0"/>
              <a:buChar char="•"/>
              <a:defRPr/>
            </a:pPr>
            <a:r>
              <a:rPr lang="en-GB" sz="1200" dirty="0">
                <a:solidFill>
                  <a:srgbClr val="404140"/>
                </a:solidFill>
                <a:latin typeface="Calibri" panose="020F0502020204030204" pitchFamily="34" charset="0"/>
                <a:cs typeface="Arial" pitchFamily="34" charset="0"/>
              </a:rPr>
              <a:t>We have emerged from the soft market in a strong position and therefore have the ability to grow as the underwriting opportunity continues to improve </a:t>
            </a:r>
          </a:p>
          <a:p>
            <a:pPr marL="136840" lvl="0" indent="-136840">
              <a:spcAft>
                <a:spcPts val="0"/>
              </a:spcAft>
              <a:buFont typeface="Arial" panose="020B0604020202020204" pitchFamily="34" charset="0"/>
              <a:buChar char="•"/>
              <a:defRPr/>
            </a:pPr>
            <a:r>
              <a:rPr lang="en-GB" sz="1200" dirty="0">
                <a:solidFill>
                  <a:srgbClr val="404140"/>
                </a:solidFill>
                <a:latin typeface="Calibri" panose="020F0502020204030204" pitchFamily="34" charset="0"/>
                <a:cs typeface="Arial" pitchFamily="34" charset="0"/>
              </a:rPr>
              <a:t>Growth is important now to balance returns over the longer term. Growth will allow Lancashire to mitigate the weaker years through portfolio optimisation, reducing risk levels where appropriate and enhancing returns over the cycle</a:t>
            </a:r>
          </a:p>
          <a:p>
            <a:pPr marL="136840" lvl="0" indent="-136840">
              <a:spcAft>
                <a:spcPts val="0"/>
              </a:spcAft>
              <a:buFont typeface="Arial" panose="020B0604020202020204" pitchFamily="34" charset="0"/>
              <a:buChar char="•"/>
              <a:defRPr/>
            </a:pPr>
            <a:r>
              <a:rPr lang="en-GB" sz="1200" dirty="0">
                <a:solidFill>
                  <a:srgbClr val="404140"/>
                </a:solidFill>
                <a:latin typeface="Calibri" panose="020F0502020204030204" pitchFamily="34" charset="0"/>
                <a:cs typeface="Arial" pitchFamily="34" charset="0"/>
              </a:rPr>
              <a:t>Our capital raise demonstrates our capital flexibility and our ability to deploy capital into better priced opportunities across our three platforms. We write more risk as the balance of risk and return improves</a:t>
            </a:r>
          </a:p>
          <a:p>
            <a:pPr marL="136840" lvl="0" indent="-136840">
              <a:spcAft>
                <a:spcPts val="0"/>
              </a:spcAft>
              <a:buFont typeface="Arial" panose="020B0604020202020204" pitchFamily="34" charset="0"/>
              <a:buChar char="•"/>
              <a:defRPr/>
            </a:pPr>
            <a:r>
              <a:rPr lang="en-GB" sz="1200" dirty="0">
                <a:solidFill>
                  <a:srgbClr val="404140"/>
                </a:solidFill>
                <a:latin typeface="Calibri" panose="020F0502020204030204" pitchFamily="34" charset="0"/>
                <a:cs typeface="Arial" pitchFamily="34" charset="0"/>
              </a:rPr>
              <a:t>We will continue to grow while the opportunity persists as we look to maximise returns for shareholders</a:t>
            </a:r>
          </a:p>
          <a:p>
            <a:pPr marL="136840" lvl="0" indent="-136840">
              <a:spcAft>
                <a:spcPts val="0"/>
              </a:spcAft>
              <a:buFont typeface="Arial" panose="020B0604020202020204" pitchFamily="34" charset="0"/>
              <a:buChar char="•"/>
              <a:defRPr/>
            </a:pPr>
            <a:r>
              <a:rPr lang="en-GB" sz="1200" dirty="0">
                <a:solidFill>
                  <a:srgbClr val="404140"/>
                </a:solidFill>
                <a:latin typeface="Calibri" panose="020F0502020204030204" pitchFamily="34" charset="0"/>
                <a:cs typeface="Arial" pitchFamily="34" charset="0"/>
              </a:rPr>
              <a:t>Our core strategy has not changed – navigate the insurance cycle, manage the business for the long term, ignore the herd and be bold when we see true opportunity</a:t>
            </a:r>
          </a:p>
          <a:p>
            <a:pPr marL="0" marR="0" lvl="0" indent="0" algn="l" defTabSz="685800" rtl="0" eaLnBrk="1" fontAlgn="auto" latinLnBrk="0" hangingPunct="1">
              <a:lnSpc>
                <a:spcPct val="90000"/>
              </a:lnSpc>
              <a:spcBef>
                <a:spcPts val="750"/>
              </a:spcBef>
              <a:spcAft>
                <a:spcPts val="0"/>
              </a:spcAft>
              <a:buClrTx/>
              <a:buSzTx/>
              <a:buFont typeface="Arial" panose="020B0604020202020204" pitchFamily="34" charset="0"/>
              <a:buNone/>
              <a:tabLst/>
              <a:defRPr/>
            </a:pPr>
            <a:endParaRPr kumimoji="0" lang="en-GB" sz="1200" b="0" i="0" u="none" strike="noStrike" kern="1200" cap="none" spc="0" normalizeH="0" baseline="0" noProof="0" dirty="0">
              <a:ln>
                <a:noFill/>
              </a:ln>
              <a:solidFill>
                <a:srgbClr val="404140"/>
              </a:solidFill>
              <a:effectLst/>
              <a:uLnTx/>
              <a:uFillTx/>
              <a:latin typeface="+mn-lt"/>
              <a:ea typeface="+mn-ea"/>
              <a:cs typeface="+mn-cs"/>
            </a:endParaRPr>
          </a:p>
          <a:p>
            <a:pPr marL="0" marR="0" lvl="0" indent="0" algn="l" defTabSz="685800" rtl="0" eaLnBrk="1" fontAlgn="auto" latinLnBrk="0" hangingPunct="1">
              <a:lnSpc>
                <a:spcPct val="90000"/>
              </a:lnSpc>
              <a:spcBef>
                <a:spcPts val="750"/>
              </a:spcBef>
              <a:spcAft>
                <a:spcPts val="0"/>
              </a:spcAft>
              <a:buClrTx/>
              <a:buSzTx/>
              <a:buFont typeface="Arial" panose="020B0604020202020204" pitchFamily="34" charset="0"/>
              <a:buNone/>
              <a:tabLst/>
              <a:defRPr/>
            </a:pPr>
            <a:endParaRPr kumimoji="0" lang="en-GB" sz="1200" b="0" i="0" u="none" strike="noStrike" kern="1200" cap="none" spc="0" normalizeH="0" baseline="0" noProof="0" dirty="0">
              <a:ln>
                <a:noFill/>
              </a:ln>
              <a:solidFill>
                <a:srgbClr val="404140"/>
              </a:solidFill>
              <a:effectLst/>
              <a:uLnTx/>
              <a:uFillTx/>
              <a:latin typeface="+mn-lt"/>
              <a:ea typeface="+mn-ea"/>
              <a:cs typeface="+mn-cs"/>
            </a:endParaRPr>
          </a:p>
        </p:txBody>
      </p:sp>
      <p:sp>
        <p:nvSpPr>
          <p:cNvPr id="3" name="Slide Number Placeholder 2">
            <a:extLst>
              <a:ext uri="{FF2B5EF4-FFF2-40B4-BE49-F238E27FC236}">
                <a16:creationId xmlns:a16="http://schemas.microsoft.com/office/drawing/2014/main" id="{74466863-364F-4636-8447-9E9FEA7EC139}"/>
              </a:ext>
            </a:extLst>
          </p:cNvPr>
          <p:cNvSpPr>
            <a:spLocks noGrp="1"/>
          </p:cNvSpPr>
          <p:nvPr>
            <p:ph type="sldNum" sz="quarter" idx="12"/>
          </p:nvPr>
        </p:nvSpPr>
        <p:spPr/>
        <p:txBody>
          <a:bodyPr/>
          <a:lstStyle/>
          <a:p>
            <a:fld id="{91AAE54F-4162-41D3-8A8F-E1EF35DCDC3B}" type="slidenum">
              <a:rPr lang="en-GB" smtClean="0"/>
              <a:t>13</a:t>
            </a:fld>
            <a:endParaRPr lang="en-GB" dirty="0"/>
          </a:p>
        </p:txBody>
      </p:sp>
      <p:sp>
        <p:nvSpPr>
          <p:cNvPr id="7" name="Title 1">
            <a:extLst>
              <a:ext uri="{FF2B5EF4-FFF2-40B4-BE49-F238E27FC236}">
                <a16:creationId xmlns:a16="http://schemas.microsoft.com/office/drawing/2014/main" id="{3DB3E42B-B7AD-4916-9427-C86F04979F06}"/>
              </a:ext>
            </a:extLst>
          </p:cNvPr>
          <p:cNvSpPr txBox="1">
            <a:spLocks/>
          </p:cNvSpPr>
          <p:nvPr/>
        </p:nvSpPr>
        <p:spPr>
          <a:xfrm>
            <a:off x="1" y="434293"/>
            <a:ext cx="7561262" cy="668334"/>
          </a:xfrm>
          <a:prstGeom prst="rect">
            <a:avLst/>
          </a:prstGeom>
        </p:spPr>
        <p:txBody>
          <a:bodyPr vert="horz" lIns="72977" tIns="36488" rIns="72977" bIns="36488" rtlCol="0" anchor="ctr">
            <a:normAutofit/>
          </a:bodyPr>
          <a:lstStyle>
            <a:lvl1pPr algn="l" defTabSz="685800" rtl="0" eaLnBrk="1" latinLnBrk="0" hangingPunct="1">
              <a:lnSpc>
                <a:spcPct val="90000"/>
              </a:lnSpc>
              <a:spcBef>
                <a:spcPct val="0"/>
              </a:spcBef>
              <a:buNone/>
              <a:defRPr sz="1800" b="1" i="0" kern="1200">
                <a:solidFill>
                  <a:srgbClr val="414140"/>
                </a:solidFill>
                <a:latin typeface="+mn-lt"/>
                <a:ea typeface="+mj-ea"/>
                <a:cs typeface="+mj-cs"/>
              </a:defRPr>
            </a:lvl1pPr>
          </a:lstStyle>
          <a:p>
            <a:pPr defTabSz="547361">
              <a:defRPr/>
            </a:pPr>
            <a:r>
              <a:rPr lang="en-US" dirty="0">
                <a:solidFill>
                  <a:srgbClr val="EC6811"/>
                </a:solidFill>
                <a:latin typeface="Calibri" panose="020F0502020204030204"/>
              </a:rPr>
              <a:t>	Outlook - positioned for growth</a:t>
            </a:r>
            <a:br>
              <a:rPr lang="en-US" dirty="0">
                <a:solidFill>
                  <a:srgbClr val="EC6811"/>
                </a:solidFill>
                <a:latin typeface="Calibri" panose="020F0502020204030204"/>
              </a:rPr>
            </a:br>
            <a:endParaRPr lang="en-GB" dirty="0">
              <a:latin typeface="Calibri" panose="020F0502020204030204"/>
            </a:endParaRPr>
          </a:p>
        </p:txBody>
      </p:sp>
    </p:spTree>
    <p:extLst>
      <p:ext uri="{BB962C8B-B14F-4D97-AF65-F5344CB8AC3E}">
        <p14:creationId xmlns:p14="http://schemas.microsoft.com/office/powerpoint/2010/main" val="26681064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1"/>
          <p:cNvSpPr txBox="1">
            <a:spLocks/>
          </p:cNvSpPr>
          <p:nvPr/>
        </p:nvSpPr>
        <p:spPr>
          <a:xfrm>
            <a:off x="180231" y="943282"/>
            <a:ext cx="3452366" cy="1214287"/>
          </a:xfrm>
          <a:prstGeom prst="rect">
            <a:avLst/>
          </a:prstGeom>
          <a:ln>
            <a:noFill/>
          </a:ln>
        </p:spPr>
        <p:txBody>
          <a:bodyPr vert="horz" lIns="91367" tIns="45684" rIns="91367" bIns="45684" rtlCol="0">
            <a:normAutofit fontScale="25000" lnSpcReduction="20000"/>
          </a:bodyPr>
          <a:lstStyle>
            <a:lvl1pPr marL="0" indent="0" algn="l" defTabSz="685800" rtl="0" eaLnBrk="1" latinLnBrk="0" hangingPunct="1">
              <a:lnSpc>
                <a:spcPct val="90000"/>
              </a:lnSpc>
              <a:spcBef>
                <a:spcPts val="750"/>
              </a:spcBef>
              <a:buFont typeface="Arial" panose="020B0604020202020204" pitchFamily="34" charset="0"/>
              <a:buNone/>
              <a:defRPr sz="1100" b="0" i="0" kern="1200" baseline="0">
                <a:solidFill>
                  <a:schemeClr val="tx1"/>
                </a:solidFill>
                <a:latin typeface="+mj-lt"/>
                <a:ea typeface="+mn-ea"/>
                <a:cs typeface="+mn-cs"/>
              </a:defRPr>
            </a:lvl1pPr>
            <a:lvl2pPr marL="342900" indent="0" algn="l" defTabSz="685800" rtl="0" eaLnBrk="1" latinLnBrk="0" hangingPunct="1">
              <a:lnSpc>
                <a:spcPct val="90000"/>
              </a:lnSpc>
              <a:spcBef>
                <a:spcPts val="375"/>
              </a:spcBef>
              <a:buFont typeface="Arial" panose="020B0604020202020204" pitchFamily="34" charset="0"/>
              <a:buNone/>
              <a:defRPr sz="1500" b="0" i="0" kern="1200" baseline="0">
                <a:solidFill>
                  <a:schemeClr val="tx1">
                    <a:tint val="75000"/>
                  </a:schemeClr>
                </a:solidFill>
                <a:latin typeface="+mj-lt"/>
                <a:ea typeface="+mn-ea"/>
                <a:cs typeface="+mn-cs"/>
              </a:defRPr>
            </a:lvl2pPr>
            <a:lvl3pPr marL="685800" indent="0" algn="l" defTabSz="685800" rtl="0" eaLnBrk="1" latinLnBrk="0" hangingPunct="1">
              <a:lnSpc>
                <a:spcPct val="90000"/>
              </a:lnSpc>
              <a:spcBef>
                <a:spcPts val="375"/>
              </a:spcBef>
              <a:buFont typeface="Arial" panose="020B0604020202020204" pitchFamily="34" charset="0"/>
              <a:buNone/>
              <a:defRPr sz="1350" b="0" i="0" kern="1200" baseline="0">
                <a:solidFill>
                  <a:schemeClr val="tx1">
                    <a:tint val="75000"/>
                  </a:schemeClr>
                </a:solidFill>
                <a:latin typeface="+mj-lt"/>
                <a:ea typeface="+mn-ea"/>
                <a:cs typeface="+mn-cs"/>
              </a:defRPr>
            </a:lvl3pPr>
            <a:lvl4pPr marL="1028700" indent="0" algn="l" defTabSz="685800" rtl="0" eaLnBrk="1" latinLnBrk="0" hangingPunct="1">
              <a:lnSpc>
                <a:spcPct val="90000"/>
              </a:lnSpc>
              <a:spcBef>
                <a:spcPts val="375"/>
              </a:spcBef>
              <a:buFont typeface="Arial" panose="020B0604020202020204" pitchFamily="34" charset="0"/>
              <a:buNone/>
              <a:defRPr sz="1200" b="0" i="0" kern="1200" baseline="0">
                <a:solidFill>
                  <a:schemeClr val="tx1">
                    <a:tint val="75000"/>
                  </a:schemeClr>
                </a:solidFill>
                <a:latin typeface="+mj-lt"/>
                <a:ea typeface="+mn-ea"/>
                <a:cs typeface="+mn-cs"/>
              </a:defRPr>
            </a:lvl4pPr>
            <a:lvl5pPr marL="1371600" indent="0" algn="l" defTabSz="685800" rtl="0" eaLnBrk="1" latinLnBrk="0" hangingPunct="1">
              <a:lnSpc>
                <a:spcPct val="90000"/>
              </a:lnSpc>
              <a:spcBef>
                <a:spcPts val="375"/>
              </a:spcBef>
              <a:buFont typeface="Arial" panose="020B0604020202020204" pitchFamily="34" charset="0"/>
              <a:buNone/>
              <a:defRPr sz="1200" b="0" i="0" kern="1200" baseline="0">
                <a:solidFill>
                  <a:schemeClr val="tx1">
                    <a:tint val="75000"/>
                  </a:schemeClr>
                </a:solidFill>
                <a:latin typeface="+mj-lt"/>
                <a:ea typeface="+mn-ea"/>
                <a:cs typeface="+mn-cs"/>
              </a:defRPr>
            </a:lvl5pPr>
            <a:lvl6pPr marL="1714500" indent="0" algn="l" defTabSz="685800" rtl="0" eaLnBrk="1" latinLnBrk="0" hangingPunct="1">
              <a:lnSpc>
                <a:spcPct val="90000"/>
              </a:lnSpc>
              <a:spcBef>
                <a:spcPts val="375"/>
              </a:spcBef>
              <a:buFont typeface="Arial" panose="020B0604020202020204" pitchFamily="34" charset="0"/>
              <a:buNone/>
              <a:defRPr sz="1200" kern="1200">
                <a:solidFill>
                  <a:schemeClr val="tx1">
                    <a:tint val="75000"/>
                  </a:schemeClr>
                </a:solidFill>
                <a:latin typeface="+mn-lt"/>
                <a:ea typeface="+mn-ea"/>
                <a:cs typeface="+mn-cs"/>
              </a:defRPr>
            </a:lvl6pPr>
            <a:lvl7pPr marL="2057400" indent="0" algn="l" defTabSz="685800" rtl="0" eaLnBrk="1" latinLnBrk="0" hangingPunct="1">
              <a:lnSpc>
                <a:spcPct val="90000"/>
              </a:lnSpc>
              <a:spcBef>
                <a:spcPts val="375"/>
              </a:spcBef>
              <a:buFont typeface="Arial" panose="020B0604020202020204" pitchFamily="34" charset="0"/>
              <a:buNone/>
              <a:defRPr sz="1200" kern="1200">
                <a:solidFill>
                  <a:schemeClr val="tx1">
                    <a:tint val="75000"/>
                  </a:schemeClr>
                </a:solidFill>
                <a:latin typeface="+mn-lt"/>
                <a:ea typeface="+mn-ea"/>
                <a:cs typeface="+mn-cs"/>
              </a:defRPr>
            </a:lvl7pPr>
            <a:lvl8pPr marL="2400300" indent="0" algn="l" defTabSz="685800" rtl="0" eaLnBrk="1" latinLnBrk="0" hangingPunct="1">
              <a:lnSpc>
                <a:spcPct val="90000"/>
              </a:lnSpc>
              <a:spcBef>
                <a:spcPts val="375"/>
              </a:spcBef>
              <a:buFont typeface="Arial" panose="020B0604020202020204" pitchFamily="34" charset="0"/>
              <a:buNone/>
              <a:defRPr sz="1200" kern="1200">
                <a:solidFill>
                  <a:schemeClr val="tx1">
                    <a:tint val="75000"/>
                  </a:schemeClr>
                </a:solidFill>
                <a:latin typeface="+mn-lt"/>
                <a:ea typeface="+mn-ea"/>
                <a:cs typeface="+mn-cs"/>
              </a:defRPr>
            </a:lvl8pPr>
            <a:lvl9pPr marL="2743200" indent="0" algn="l" defTabSz="685800" rtl="0" eaLnBrk="1" latinLnBrk="0" hangingPunct="1">
              <a:lnSpc>
                <a:spcPct val="90000"/>
              </a:lnSpc>
              <a:spcBef>
                <a:spcPts val="375"/>
              </a:spcBef>
              <a:buFont typeface="Arial" panose="020B0604020202020204" pitchFamily="34" charset="0"/>
              <a:buNone/>
              <a:defRPr sz="1200" kern="1200">
                <a:solidFill>
                  <a:schemeClr val="tx1">
                    <a:tint val="75000"/>
                  </a:schemeClr>
                </a:solidFill>
                <a:latin typeface="+mn-lt"/>
                <a:ea typeface="+mn-ea"/>
                <a:cs typeface="+mn-cs"/>
              </a:defRPr>
            </a:lvl9pPr>
          </a:lstStyle>
          <a:p>
            <a:r>
              <a:rPr lang="en-GB" sz="4800" b="1" dirty="0">
                <a:solidFill>
                  <a:schemeClr val="accent1"/>
                </a:solidFill>
                <a:latin typeface="+mn-lt"/>
              </a:rPr>
              <a:t>	</a:t>
            </a:r>
            <a:r>
              <a:rPr lang="en-GB" sz="4800" b="1" dirty="0">
                <a:solidFill>
                  <a:srgbClr val="EC6811"/>
                </a:solidFill>
                <a:latin typeface="+mn-lt"/>
              </a:rPr>
              <a:t>Investor Relations</a:t>
            </a:r>
          </a:p>
          <a:p>
            <a:pPr lvl="2"/>
            <a:r>
              <a:rPr lang="en-GB" sz="4000" b="1" dirty="0">
                <a:solidFill>
                  <a:srgbClr val="404140"/>
                </a:solidFill>
                <a:latin typeface="+mn-lt"/>
              </a:rPr>
              <a:t>Jelena Bjelanovic</a:t>
            </a:r>
          </a:p>
          <a:p>
            <a:pPr lvl="2"/>
            <a:r>
              <a:rPr lang="en-GB" sz="4000" dirty="0">
                <a:solidFill>
                  <a:srgbClr val="404140"/>
                </a:solidFill>
                <a:latin typeface="+mn-lt"/>
              </a:rPr>
              <a:t>Lancashire Holdings Limited</a:t>
            </a:r>
          </a:p>
          <a:p>
            <a:pPr lvl="2"/>
            <a:r>
              <a:rPr lang="en-GB" sz="4000" dirty="0">
                <a:solidFill>
                  <a:srgbClr val="404140"/>
                </a:solidFill>
                <a:latin typeface="+mn-lt"/>
              </a:rPr>
              <a:t>29th Floor,</a:t>
            </a:r>
          </a:p>
          <a:p>
            <a:pPr lvl="2"/>
            <a:r>
              <a:rPr lang="en-GB" sz="4000" dirty="0">
                <a:solidFill>
                  <a:srgbClr val="404140"/>
                </a:solidFill>
                <a:latin typeface="+mn-lt"/>
              </a:rPr>
              <a:t>20 Fenchurch Street,</a:t>
            </a:r>
          </a:p>
          <a:p>
            <a:pPr lvl="2"/>
            <a:r>
              <a:rPr lang="en-GB" sz="4000" dirty="0">
                <a:solidFill>
                  <a:srgbClr val="404140"/>
                </a:solidFill>
                <a:latin typeface="+mn-lt"/>
              </a:rPr>
              <a:t>London, EC3M 3BY</a:t>
            </a:r>
            <a:endParaRPr lang="en-GB" sz="4000" b="1" dirty="0">
              <a:solidFill>
                <a:srgbClr val="404140"/>
              </a:solidFill>
              <a:latin typeface="+mn-lt"/>
            </a:endParaRPr>
          </a:p>
          <a:p>
            <a:pPr lvl="2"/>
            <a:r>
              <a:rPr lang="en-GB" sz="4000" dirty="0">
                <a:solidFill>
                  <a:srgbClr val="404140"/>
                </a:solidFill>
                <a:latin typeface="+mn-lt"/>
              </a:rPr>
              <a:t>Telephone: +44 (0) 20 7264 4066</a:t>
            </a:r>
          </a:p>
          <a:p>
            <a:pPr lvl="2"/>
            <a:r>
              <a:rPr lang="en-GB" sz="4000" dirty="0">
                <a:solidFill>
                  <a:srgbClr val="404140"/>
                </a:solidFill>
                <a:latin typeface="+mn-lt"/>
              </a:rPr>
              <a:t>Fax: +44 (0) 20 7264 4077</a:t>
            </a:r>
          </a:p>
          <a:p>
            <a:pPr lvl="2"/>
            <a:r>
              <a:rPr lang="en-GB" sz="4000" dirty="0">
                <a:solidFill>
                  <a:srgbClr val="404140"/>
                </a:solidFill>
                <a:latin typeface="+mn-lt"/>
              </a:rPr>
              <a:t>Email: jelena.bjelanovic@lancashiregroup.com  </a:t>
            </a:r>
          </a:p>
          <a:p>
            <a:pPr lvl="2"/>
            <a:endParaRPr lang="en-GB" sz="3600" dirty="0">
              <a:latin typeface="+mn-lt"/>
            </a:endParaRPr>
          </a:p>
          <a:p>
            <a:pPr lvl="2"/>
            <a:endParaRPr lang="en-GB" sz="3600" dirty="0">
              <a:latin typeface="+mn-lt"/>
            </a:endParaRPr>
          </a:p>
          <a:p>
            <a:pPr lvl="2"/>
            <a:endParaRPr lang="en-GB" dirty="0">
              <a:latin typeface="+mn-lt"/>
            </a:endParaRPr>
          </a:p>
          <a:p>
            <a:endParaRPr lang="en-GB" dirty="0">
              <a:latin typeface="+mn-lt"/>
            </a:endParaRPr>
          </a:p>
          <a:p>
            <a:endParaRPr lang="en-GB" dirty="0">
              <a:latin typeface="+mn-lt"/>
            </a:endParaRPr>
          </a:p>
        </p:txBody>
      </p:sp>
      <p:sp>
        <p:nvSpPr>
          <p:cNvPr id="4" name="Rectangle 3"/>
          <p:cNvSpPr/>
          <p:nvPr/>
        </p:nvSpPr>
        <p:spPr>
          <a:xfrm>
            <a:off x="280816" y="2823199"/>
            <a:ext cx="4572000" cy="430814"/>
          </a:xfrm>
          <a:prstGeom prst="rect">
            <a:avLst/>
          </a:prstGeom>
        </p:spPr>
        <p:txBody>
          <a:bodyPr lIns="91367" tIns="45684" rIns="91367" bIns="45684">
            <a:spAutoFit/>
          </a:bodyPr>
          <a:lstStyle/>
          <a:p>
            <a:r>
              <a:rPr lang="en-GB" sz="1200" b="1" dirty="0">
                <a:solidFill>
                  <a:schemeClr val="accent1"/>
                </a:solidFill>
              </a:rPr>
              <a:t>	</a:t>
            </a:r>
            <a:endParaRPr lang="en-GB" sz="1000" dirty="0"/>
          </a:p>
          <a:p>
            <a:pPr lvl="2"/>
            <a:endParaRPr lang="en-GB" sz="1000" dirty="0"/>
          </a:p>
        </p:txBody>
      </p:sp>
      <p:sp>
        <p:nvSpPr>
          <p:cNvPr id="5" name="Content Placeholder 1"/>
          <p:cNvSpPr txBox="1">
            <a:spLocks/>
          </p:cNvSpPr>
          <p:nvPr/>
        </p:nvSpPr>
        <p:spPr>
          <a:xfrm>
            <a:off x="4140672" y="952844"/>
            <a:ext cx="2642322" cy="1101425"/>
          </a:xfrm>
          <a:prstGeom prst="rect">
            <a:avLst/>
          </a:prstGeom>
          <a:ln>
            <a:noFill/>
          </a:ln>
        </p:spPr>
        <p:txBody>
          <a:bodyPr vert="horz" lIns="0" tIns="0" rIns="0" bIns="0" numCol="1" spcCol="182733" rtlCol="0">
            <a:noAutofit/>
          </a:bodyPr>
          <a:lstStyle>
            <a:lvl1pPr marL="0" indent="0" algn="l" defTabSz="914400" rtl="0" eaLnBrk="1" latinLnBrk="0" hangingPunct="1">
              <a:lnSpc>
                <a:spcPts val="1400"/>
              </a:lnSpc>
              <a:spcBef>
                <a:spcPts val="0"/>
              </a:spcBef>
              <a:spcAft>
                <a:spcPts val="0"/>
              </a:spcAft>
              <a:buFontTx/>
              <a:buNone/>
              <a:defRPr sz="1200" kern="1200">
                <a:solidFill>
                  <a:schemeClr val="tx1"/>
                </a:solidFill>
                <a:latin typeface="+mj-lt"/>
                <a:ea typeface="+mn-ea"/>
                <a:cs typeface="+mn-cs"/>
              </a:defRPr>
            </a:lvl1pPr>
            <a:lvl2pPr marL="171450" indent="-171450" algn="l" defTabSz="914400" rtl="0" eaLnBrk="1" latinLnBrk="0" hangingPunct="1">
              <a:lnSpc>
                <a:spcPts val="1300"/>
              </a:lnSpc>
              <a:spcBef>
                <a:spcPts val="0"/>
              </a:spcBef>
              <a:buClr>
                <a:srgbClr val="F07F13"/>
              </a:buClr>
              <a:buFont typeface="Arial" panose="020B0604020202020204" pitchFamily="34" charset="0"/>
              <a:buChar char="•"/>
              <a:defRPr sz="1100" kern="1200">
                <a:solidFill>
                  <a:schemeClr val="tx1"/>
                </a:solidFill>
                <a:latin typeface="+mn-lt"/>
                <a:ea typeface="+mn-ea"/>
                <a:cs typeface="+mn-cs"/>
              </a:defRPr>
            </a:lvl2pPr>
            <a:lvl3pPr marL="0" marR="0" indent="0" algn="l" defTabSz="914377" rtl="0" eaLnBrk="1" fontAlgn="auto" latinLnBrk="0" hangingPunct="1">
              <a:lnSpc>
                <a:spcPts val="950"/>
              </a:lnSpc>
              <a:spcBef>
                <a:spcPts val="0"/>
              </a:spcBef>
              <a:spcAft>
                <a:spcPts val="600"/>
              </a:spcAft>
              <a:buClr>
                <a:schemeClr val="accent1"/>
              </a:buClr>
              <a:buSzTx/>
              <a:buFontTx/>
              <a:buNone/>
              <a:tabLst>
                <a:tab pos="182875" algn="l"/>
              </a:tabLst>
              <a:defRPr sz="850" kern="1200" baseline="0">
                <a:solidFill>
                  <a:schemeClr val="tx1"/>
                </a:solidFill>
                <a:latin typeface="+mn-lt"/>
                <a:ea typeface="+mn-ea"/>
                <a:cs typeface="+mn-cs"/>
              </a:defRPr>
            </a:lvl3pPr>
            <a:lvl4pPr marL="0" indent="0" algn="l" defTabSz="914400" rtl="0" eaLnBrk="1" latinLnBrk="0" hangingPunct="1">
              <a:lnSpc>
                <a:spcPts val="1300"/>
              </a:lnSpc>
              <a:spcBef>
                <a:spcPts val="0"/>
              </a:spcBef>
              <a:spcAft>
                <a:spcPts val="1200"/>
              </a:spcAft>
              <a:buFont typeface="Arial" panose="020B0604020202020204" pitchFamily="34" charset="0"/>
              <a:buNone/>
              <a:defRPr sz="1100" kern="1200">
                <a:solidFill>
                  <a:schemeClr val="tx1"/>
                </a:solidFill>
                <a:latin typeface="+mn-lt"/>
                <a:ea typeface="+mn-ea"/>
                <a:cs typeface="+mn-cs"/>
              </a:defRPr>
            </a:lvl4pPr>
            <a:lvl5pPr marL="0" indent="0" algn="l" defTabSz="914400" rtl="0" eaLnBrk="1" latinLnBrk="0" hangingPunct="1">
              <a:lnSpc>
                <a:spcPts val="1800"/>
              </a:lnSpc>
              <a:spcBef>
                <a:spcPts val="500"/>
              </a:spcBef>
              <a:buFont typeface="Arial" panose="020B0604020202020204" pitchFamily="34" charset="0"/>
              <a:buNone/>
              <a:defRPr sz="1600" kern="1200">
                <a:solidFill>
                  <a:schemeClr val="bg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788925" indent="0" algn="l" defTabSz="914400" rtl="0" eaLnBrk="1" latinLnBrk="0" hangingPunct="1">
              <a:lnSpc>
                <a:spcPct val="90000"/>
              </a:lnSpc>
              <a:spcBef>
                <a:spcPts val="500"/>
              </a:spcBef>
              <a:buFont typeface="+mj-lt"/>
              <a:buNone/>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b="1" dirty="0">
                <a:solidFill>
                  <a:srgbClr val="EC6811"/>
                </a:solidFill>
                <a:latin typeface="+mn-lt"/>
              </a:rPr>
              <a:t>Media Contacts</a:t>
            </a:r>
          </a:p>
          <a:p>
            <a:r>
              <a:rPr lang="en-GB" sz="1000" b="1" dirty="0" err="1">
                <a:solidFill>
                  <a:srgbClr val="404140"/>
                </a:solidFill>
                <a:latin typeface="+mn-lt"/>
              </a:rPr>
              <a:t>FTI</a:t>
            </a:r>
            <a:r>
              <a:rPr lang="en-GB" sz="1000" b="1" dirty="0">
                <a:solidFill>
                  <a:srgbClr val="404140"/>
                </a:solidFill>
                <a:latin typeface="+mn-lt"/>
              </a:rPr>
              <a:t> Consulting</a:t>
            </a:r>
          </a:p>
          <a:p>
            <a:r>
              <a:rPr lang="en-GB" sz="1000" dirty="0">
                <a:solidFill>
                  <a:srgbClr val="404140"/>
                </a:solidFill>
                <a:latin typeface="+mn-lt"/>
              </a:rPr>
              <a:t>200 Aldersgate,</a:t>
            </a:r>
          </a:p>
          <a:p>
            <a:r>
              <a:rPr lang="en-GB" sz="1000" dirty="0">
                <a:solidFill>
                  <a:srgbClr val="404140"/>
                </a:solidFill>
              </a:rPr>
              <a:t>Aldersgate Street,</a:t>
            </a:r>
          </a:p>
          <a:p>
            <a:r>
              <a:rPr lang="en-GB" sz="1000" dirty="0">
                <a:solidFill>
                  <a:srgbClr val="404140"/>
                </a:solidFill>
              </a:rPr>
              <a:t>London, EC1A 4HD</a:t>
            </a:r>
          </a:p>
          <a:p>
            <a:r>
              <a:rPr lang="en-GB" sz="1000" dirty="0">
                <a:solidFill>
                  <a:srgbClr val="404140"/>
                </a:solidFill>
              </a:rPr>
              <a:t>Email: Tom.Blackwell@fticonsulting.com</a:t>
            </a:r>
          </a:p>
          <a:p>
            <a:pPr lvl="2">
              <a:spcAft>
                <a:spcPts val="0"/>
              </a:spcAft>
            </a:pPr>
            <a:endParaRPr lang="en-GB" dirty="0"/>
          </a:p>
          <a:p>
            <a:pPr lvl="2">
              <a:spcAft>
                <a:spcPts val="0"/>
              </a:spcAft>
            </a:pPr>
            <a:endParaRPr lang="en-GB" dirty="0"/>
          </a:p>
          <a:p>
            <a:pPr lvl="2">
              <a:spcAft>
                <a:spcPts val="0"/>
              </a:spcAft>
            </a:pPr>
            <a:r>
              <a:rPr lang="en-GB" dirty="0"/>
              <a:t> </a:t>
            </a:r>
          </a:p>
          <a:p>
            <a:endParaRPr lang="en-GB" dirty="0"/>
          </a:p>
        </p:txBody>
      </p:sp>
      <p:sp>
        <p:nvSpPr>
          <p:cNvPr id="6" name="Content Placeholder 1"/>
          <p:cNvSpPr txBox="1">
            <a:spLocks/>
          </p:cNvSpPr>
          <p:nvPr/>
        </p:nvSpPr>
        <p:spPr>
          <a:xfrm>
            <a:off x="293649" y="2736627"/>
            <a:ext cx="5935254" cy="1720215"/>
          </a:xfrm>
          <a:prstGeom prst="rect">
            <a:avLst/>
          </a:prstGeom>
          <a:ln>
            <a:noFill/>
          </a:ln>
        </p:spPr>
        <p:txBody>
          <a:bodyPr vert="horz" lIns="0" tIns="0" rIns="0" bIns="0" numCol="1" spcCol="182733" rtlCol="0">
            <a:noAutofit/>
          </a:bodyPr>
          <a:lstStyle>
            <a:lvl1pPr marL="0" indent="0" algn="l" defTabSz="914400" rtl="0" eaLnBrk="1" latinLnBrk="0" hangingPunct="1">
              <a:lnSpc>
                <a:spcPts val="1400"/>
              </a:lnSpc>
              <a:spcBef>
                <a:spcPts val="0"/>
              </a:spcBef>
              <a:spcAft>
                <a:spcPts val="0"/>
              </a:spcAft>
              <a:buFontTx/>
              <a:buNone/>
              <a:defRPr sz="1200" kern="1200">
                <a:solidFill>
                  <a:schemeClr val="tx1"/>
                </a:solidFill>
                <a:latin typeface="+mj-lt"/>
                <a:ea typeface="+mn-ea"/>
                <a:cs typeface="+mn-cs"/>
              </a:defRPr>
            </a:lvl1pPr>
            <a:lvl2pPr marL="171450" indent="-171450" algn="l" defTabSz="914400" rtl="0" eaLnBrk="1" latinLnBrk="0" hangingPunct="1">
              <a:lnSpc>
                <a:spcPts val="1300"/>
              </a:lnSpc>
              <a:spcBef>
                <a:spcPts val="0"/>
              </a:spcBef>
              <a:buClr>
                <a:srgbClr val="F07F13"/>
              </a:buClr>
              <a:buFont typeface="Arial" panose="020B0604020202020204" pitchFamily="34" charset="0"/>
              <a:buChar char="•"/>
              <a:defRPr sz="1100" kern="1200">
                <a:solidFill>
                  <a:schemeClr val="tx1"/>
                </a:solidFill>
                <a:latin typeface="+mn-lt"/>
                <a:ea typeface="+mn-ea"/>
                <a:cs typeface="+mn-cs"/>
              </a:defRPr>
            </a:lvl2pPr>
            <a:lvl3pPr marL="0" marR="0" indent="0" algn="l" defTabSz="914377" rtl="0" eaLnBrk="1" fontAlgn="auto" latinLnBrk="0" hangingPunct="1">
              <a:lnSpc>
                <a:spcPts val="950"/>
              </a:lnSpc>
              <a:spcBef>
                <a:spcPts val="0"/>
              </a:spcBef>
              <a:spcAft>
                <a:spcPts val="600"/>
              </a:spcAft>
              <a:buClr>
                <a:schemeClr val="accent1"/>
              </a:buClr>
              <a:buSzTx/>
              <a:buFontTx/>
              <a:buNone/>
              <a:tabLst>
                <a:tab pos="182875" algn="l"/>
              </a:tabLst>
              <a:defRPr sz="850" kern="1200" baseline="0">
                <a:solidFill>
                  <a:schemeClr val="tx1"/>
                </a:solidFill>
                <a:latin typeface="+mn-lt"/>
                <a:ea typeface="+mn-ea"/>
                <a:cs typeface="+mn-cs"/>
              </a:defRPr>
            </a:lvl3pPr>
            <a:lvl4pPr marL="0" indent="0" algn="l" defTabSz="914400" rtl="0" eaLnBrk="1" latinLnBrk="0" hangingPunct="1">
              <a:lnSpc>
                <a:spcPts val="1300"/>
              </a:lnSpc>
              <a:spcBef>
                <a:spcPts val="0"/>
              </a:spcBef>
              <a:spcAft>
                <a:spcPts val="1200"/>
              </a:spcAft>
              <a:buFont typeface="Arial" panose="020B0604020202020204" pitchFamily="34" charset="0"/>
              <a:buNone/>
              <a:defRPr sz="1100" kern="1200">
                <a:solidFill>
                  <a:schemeClr val="tx1"/>
                </a:solidFill>
                <a:latin typeface="+mn-lt"/>
                <a:ea typeface="+mn-ea"/>
                <a:cs typeface="+mn-cs"/>
              </a:defRPr>
            </a:lvl4pPr>
            <a:lvl5pPr marL="0" indent="0" algn="l" defTabSz="914400" rtl="0" eaLnBrk="1" latinLnBrk="0" hangingPunct="1">
              <a:lnSpc>
                <a:spcPts val="1800"/>
              </a:lnSpc>
              <a:spcBef>
                <a:spcPts val="500"/>
              </a:spcBef>
              <a:buFont typeface="Arial" panose="020B0604020202020204" pitchFamily="34" charset="0"/>
              <a:buNone/>
              <a:defRPr sz="1600" kern="1200">
                <a:solidFill>
                  <a:schemeClr val="bg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788925" indent="0" algn="l" defTabSz="914400" rtl="0" eaLnBrk="1" latinLnBrk="0" hangingPunct="1">
              <a:lnSpc>
                <a:spcPct val="90000"/>
              </a:lnSpc>
              <a:spcBef>
                <a:spcPts val="500"/>
              </a:spcBef>
              <a:buFont typeface="+mj-lt"/>
              <a:buNone/>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defTabSz="735961"/>
            <a:r>
              <a:rPr lang="en-GB" b="1" dirty="0">
                <a:solidFill>
                  <a:schemeClr val="accent1"/>
                </a:solidFill>
                <a:latin typeface="+mn-lt"/>
              </a:rPr>
              <a:t>                   </a:t>
            </a:r>
            <a:r>
              <a:rPr lang="en-GB" b="1" dirty="0">
                <a:solidFill>
                  <a:srgbClr val="EC6811"/>
                </a:solidFill>
                <a:latin typeface="+mn-lt"/>
              </a:rPr>
              <a:t>Registered and Head Office, Bermuda</a:t>
            </a:r>
          </a:p>
          <a:p>
            <a:pPr marL="685800" lvl="2" defTabSz="685800">
              <a:lnSpc>
                <a:spcPct val="70000"/>
              </a:lnSpc>
              <a:spcBef>
                <a:spcPts val="375"/>
              </a:spcBef>
              <a:spcAft>
                <a:spcPts val="0"/>
              </a:spcAft>
            </a:pPr>
            <a:r>
              <a:rPr lang="en-GB" sz="1000" b="1" dirty="0">
                <a:solidFill>
                  <a:srgbClr val="404140"/>
                </a:solidFill>
              </a:rPr>
              <a:t>Lancashire Holdings Limited</a:t>
            </a:r>
          </a:p>
          <a:p>
            <a:pPr marL="685800" lvl="2" defTabSz="685800">
              <a:lnSpc>
                <a:spcPct val="70000"/>
              </a:lnSpc>
              <a:spcBef>
                <a:spcPts val="375"/>
              </a:spcBef>
              <a:spcAft>
                <a:spcPts val="0"/>
              </a:spcAft>
            </a:pPr>
            <a:r>
              <a:rPr lang="en-GB" sz="1000" dirty="0">
                <a:solidFill>
                  <a:srgbClr val="404140"/>
                </a:solidFill>
              </a:rPr>
              <a:t>Power House,</a:t>
            </a:r>
          </a:p>
          <a:p>
            <a:pPr marL="685800" lvl="2" defTabSz="685800">
              <a:lnSpc>
                <a:spcPct val="70000"/>
              </a:lnSpc>
              <a:spcBef>
                <a:spcPts val="375"/>
              </a:spcBef>
              <a:spcAft>
                <a:spcPts val="0"/>
              </a:spcAft>
            </a:pPr>
            <a:r>
              <a:rPr lang="en-GB" sz="1000" dirty="0">
                <a:solidFill>
                  <a:srgbClr val="404140"/>
                </a:solidFill>
              </a:rPr>
              <a:t>7 Par-la-Ville Road,</a:t>
            </a:r>
          </a:p>
          <a:p>
            <a:pPr marL="685800" lvl="2" defTabSz="685800">
              <a:lnSpc>
                <a:spcPct val="70000"/>
              </a:lnSpc>
              <a:spcBef>
                <a:spcPts val="375"/>
              </a:spcBef>
              <a:spcAft>
                <a:spcPts val="0"/>
              </a:spcAft>
            </a:pPr>
            <a:r>
              <a:rPr lang="en-GB" sz="1000" dirty="0">
                <a:solidFill>
                  <a:srgbClr val="404140"/>
                </a:solidFill>
              </a:rPr>
              <a:t>Hamilton HM 11,</a:t>
            </a:r>
          </a:p>
          <a:p>
            <a:pPr marL="685800" lvl="2" defTabSz="685800">
              <a:lnSpc>
                <a:spcPct val="70000"/>
              </a:lnSpc>
              <a:spcBef>
                <a:spcPts val="375"/>
              </a:spcBef>
              <a:spcAft>
                <a:spcPts val="0"/>
              </a:spcAft>
            </a:pPr>
            <a:r>
              <a:rPr lang="en-GB" sz="1000" dirty="0">
                <a:solidFill>
                  <a:srgbClr val="404140"/>
                </a:solidFill>
              </a:rPr>
              <a:t>Bermuda</a:t>
            </a:r>
          </a:p>
          <a:p>
            <a:pPr marL="685800" lvl="2" defTabSz="685800">
              <a:lnSpc>
                <a:spcPct val="70000"/>
              </a:lnSpc>
              <a:spcBef>
                <a:spcPts val="375"/>
              </a:spcBef>
              <a:spcAft>
                <a:spcPts val="0"/>
              </a:spcAft>
            </a:pPr>
            <a:r>
              <a:rPr lang="en-GB" sz="1000" dirty="0">
                <a:solidFill>
                  <a:srgbClr val="404140"/>
                </a:solidFill>
              </a:rPr>
              <a:t>Telephone: + 1 (441) 278-8950</a:t>
            </a:r>
          </a:p>
          <a:p>
            <a:pPr marL="685800" lvl="2" defTabSz="685800">
              <a:lnSpc>
                <a:spcPct val="70000"/>
              </a:lnSpc>
              <a:spcBef>
                <a:spcPts val="375"/>
              </a:spcBef>
              <a:spcAft>
                <a:spcPts val="0"/>
              </a:spcAft>
            </a:pPr>
            <a:r>
              <a:rPr lang="en-GB" sz="1000" dirty="0">
                <a:solidFill>
                  <a:srgbClr val="404140"/>
                </a:solidFill>
              </a:rPr>
              <a:t>Fax: + 1 (441) 278-8951</a:t>
            </a:r>
          </a:p>
          <a:p>
            <a:pPr marL="685800" lvl="2" defTabSz="685800">
              <a:lnSpc>
                <a:spcPct val="70000"/>
              </a:lnSpc>
              <a:spcBef>
                <a:spcPts val="375"/>
              </a:spcBef>
              <a:spcAft>
                <a:spcPts val="0"/>
              </a:spcAft>
            </a:pPr>
            <a:r>
              <a:rPr lang="en-US" sz="1000" dirty="0">
                <a:solidFill>
                  <a:srgbClr val="404140"/>
                </a:solidFill>
              </a:rPr>
              <a:t>Email: </a:t>
            </a:r>
            <a:r>
              <a:rPr lang="en-GB" sz="1000" dirty="0">
                <a:solidFill>
                  <a:srgbClr val="404140"/>
                </a:solidFill>
              </a:rPr>
              <a:t>info@lancashiregroup.com                                                           </a:t>
            </a:r>
          </a:p>
          <a:p>
            <a:pPr marL="685254" lvl="2" defTabSz="685254">
              <a:spcAft>
                <a:spcPts val="0"/>
              </a:spcAft>
            </a:pPr>
            <a:endParaRPr lang="en-GB" sz="1000" dirty="0"/>
          </a:p>
          <a:p>
            <a:pPr lvl="2">
              <a:spcAft>
                <a:spcPts val="0"/>
              </a:spcAft>
            </a:pPr>
            <a:endParaRPr lang="en-GB" dirty="0"/>
          </a:p>
          <a:p>
            <a:pPr lvl="2">
              <a:spcAft>
                <a:spcPts val="0"/>
              </a:spcAft>
            </a:pPr>
            <a:r>
              <a:rPr lang="en-GB" dirty="0"/>
              <a:t> </a:t>
            </a:r>
          </a:p>
          <a:p>
            <a:endParaRPr lang="en-GB" dirty="0"/>
          </a:p>
        </p:txBody>
      </p:sp>
      <p:sp>
        <p:nvSpPr>
          <p:cNvPr id="8" name="TextBox 7">
            <a:extLst>
              <a:ext uri="{FF2B5EF4-FFF2-40B4-BE49-F238E27FC236}">
                <a16:creationId xmlns:a16="http://schemas.microsoft.com/office/drawing/2014/main" id="{B00DEA1E-CECB-46CE-BF2F-E08917A529B6}"/>
              </a:ext>
            </a:extLst>
          </p:cNvPr>
          <p:cNvSpPr txBox="1"/>
          <p:nvPr/>
        </p:nvSpPr>
        <p:spPr>
          <a:xfrm>
            <a:off x="3348583" y="2693185"/>
            <a:ext cx="2952328" cy="1391920"/>
          </a:xfrm>
          <a:prstGeom prst="rect">
            <a:avLst/>
          </a:prstGeom>
          <a:noFill/>
        </p:spPr>
        <p:txBody>
          <a:bodyPr wrap="square" rtlCol="0">
            <a:spAutoFit/>
          </a:bodyPr>
          <a:lstStyle/>
          <a:p>
            <a:pPr lvl="2"/>
            <a:r>
              <a:rPr lang="en-GB" sz="1200" b="1" dirty="0">
                <a:solidFill>
                  <a:srgbClr val="EC6811"/>
                </a:solidFill>
              </a:rPr>
              <a:t>London Office, UK</a:t>
            </a:r>
          </a:p>
          <a:p>
            <a:pPr lvl="2"/>
            <a:r>
              <a:rPr lang="en-GB" sz="1000" b="1" dirty="0">
                <a:solidFill>
                  <a:srgbClr val="404140"/>
                </a:solidFill>
              </a:rPr>
              <a:t>Lancashire Holdings Limited</a:t>
            </a:r>
          </a:p>
          <a:p>
            <a:pPr marL="685800" lvl="2" defTabSz="685800">
              <a:lnSpc>
                <a:spcPct val="70000"/>
              </a:lnSpc>
              <a:spcBef>
                <a:spcPts val="375"/>
              </a:spcBef>
              <a:buClr>
                <a:schemeClr val="accent1"/>
              </a:buClr>
              <a:tabLst>
                <a:tab pos="182875" algn="l"/>
              </a:tabLst>
            </a:pPr>
            <a:r>
              <a:rPr lang="en-GB" sz="1000" dirty="0">
                <a:solidFill>
                  <a:srgbClr val="404140"/>
                </a:solidFill>
              </a:rPr>
              <a:t>  29th Floor,</a:t>
            </a:r>
          </a:p>
          <a:p>
            <a:pPr marL="685800" lvl="2" defTabSz="685800">
              <a:lnSpc>
                <a:spcPct val="70000"/>
              </a:lnSpc>
              <a:spcBef>
                <a:spcPts val="375"/>
              </a:spcBef>
              <a:buClr>
                <a:schemeClr val="accent1"/>
              </a:buClr>
              <a:tabLst>
                <a:tab pos="182875" algn="l"/>
              </a:tabLst>
            </a:pPr>
            <a:r>
              <a:rPr lang="en-GB" sz="1000" dirty="0">
                <a:solidFill>
                  <a:srgbClr val="404140"/>
                </a:solidFill>
              </a:rPr>
              <a:t>  20 Fenchurch Street,</a:t>
            </a:r>
          </a:p>
          <a:p>
            <a:pPr marL="685800" lvl="2" defTabSz="685800">
              <a:lnSpc>
                <a:spcPct val="70000"/>
              </a:lnSpc>
              <a:spcBef>
                <a:spcPts val="375"/>
              </a:spcBef>
              <a:buClr>
                <a:schemeClr val="accent1"/>
              </a:buClr>
              <a:tabLst>
                <a:tab pos="182875" algn="l"/>
              </a:tabLst>
            </a:pPr>
            <a:r>
              <a:rPr lang="en-GB" sz="1000" dirty="0">
                <a:solidFill>
                  <a:srgbClr val="404140"/>
                </a:solidFill>
              </a:rPr>
              <a:t>  London, EC3M 3BY</a:t>
            </a:r>
          </a:p>
          <a:p>
            <a:pPr marL="685800" lvl="2" defTabSz="685800">
              <a:lnSpc>
                <a:spcPct val="70000"/>
              </a:lnSpc>
              <a:spcBef>
                <a:spcPts val="375"/>
              </a:spcBef>
              <a:buClr>
                <a:schemeClr val="accent1"/>
              </a:buClr>
              <a:tabLst>
                <a:tab pos="182875" algn="l"/>
              </a:tabLst>
            </a:pPr>
            <a:r>
              <a:rPr lang="en-GB" sz="1000" dirty="0">
                <a:solidFill>
                  <a:srgbClr val="404140"/>
                </a:solidFill>
              </a:rPr>
              <a:t>  Telephone: + 44 (0) 20 7264 4000</a:t>
            </a:r>
          </a:p>
          <a:p>
            <a:pPr marL="685800" lvl="2" defTabSz="685800">
              <a:lnSpc>
                <a:spcPct val="70000"/>
              </a:lnSpc>
              <a:spcBef>
                <a:spcPts val="375"/>
              </a:spcBef>
              <a:buClr>
                <a:schemeClr val="accent1"/>
              </a:buClr>
              <a:tabLst>
                <a:tab pos="182875" algn="l"/>
              </a:tabLst>
            </a:pPr>
            <a:r>
              <a:rPr lang="en-GB" sz="1000" dirty="0">
                <a:solidFill>
                  <a:srgbClr val="404140"/>
                </a:solidFill>
              </a:rPr>
              <a:t>  Fax: + 44 (0) 20 7264 4077</a:t>
            </a:r>
          </a:p>
          <a:p>
            <a:pPr marL="685800" lvl="2" defTabSz="685800">
              <a:lnSpc>
                <a:spcPct val="70000"/>
              </a:lnSpc>
              <a:spcBef>
                <a:spcPts val="375"/>
              </a:spcBef>
              <a:buClr>
                <a:schemeClr val="accent1"/>
              </a:buClr>
              <a:tabLst>
                <a:tab pos="182875" algn="l"/>
              </a:tabLst>
            </a:pPr>
            <a:r>
              <a:rPr lang="en-US" sz="1000" dirty="0">
                <a:solidFill>
                  <a:srgbClr val="404140"/>
                </a:solidFill>
              </a:rPr>
              <a:t>  Email: </a:t>
            </a:r>
            <a:r>
              <a:rPr lang="en-GB" sz="1000" dirty="0">
                <a:solidFill>
                  <a:srgbClr val="404140"/>
                </a:solidFill>
              </a:rPr>
              <a:t>info@lancashiregroup.com </a:t>
            </a:r>
          </a:p>
        </p:txBody>
      </p:sp>
      <p:sp>
        <p:nvSpPr>
          <p:cNvPr id="10" name="Slide Number Placeholder 9">
            <a:extLst>
              <a:ext uri="{FF2B5EF4-FFF2-40B4-BE49-F238E27FC236}">
                <a16:creationId xmlns:a16="http://schemas.microsoft.com/office/drawing/2014/main" id="{23BDCD99-4243-422E-8381-19D4E22BAC95}"/>
              </a:ext>
            </a:extLst>
          </p:cNvPr>
          <p:cNvSpPr>
            <a:spLocks noGrp="1"/>
          </p:cNvSpPr>
          <p:nvPr>
            <p:ph type="sldNum" sz="quarter" idx="12"/>
          </p:nvPr>
        </p:nvSpPr>
        <p:spPr/>
        <p:txBody>
          <a:bodyPr/>
          <a:lstStyle/>
          <a:p>
            <a:fld id="{91AAE54F-4162-41D3-8A8F-E1EF35DCDC3B}" type="slidenum">
              <a:rPr lang="en-GB" smtClean="0"/>
              <a:t>14</a:t>
            </a:fld>
            <a:endParaRPr lang="en-GB"/>
          </a:p>
        </p:txBody>
      </p:sp>
      <p:sp>
        <p:nvSpPr>
          <p:cNvPr id="9" name="Title 1">
            <a:extLst>
              <a:ext uri="{FF2B5EF4-FFF2-40B4-BE49-F238E27FC236}">
                <a16:creationId xmlns:a16="http://schemas.microsoft.com/office/drawing/2014/main" id="{23793FB0-A829-424E-9C4A-3857C9D7BEC7}"/>
              </a:ext>
            </a:extLst>
          </p:cNvPr>
          <p:cNvSpPr txBox="1">
            <a:spLocks/>
          </p:cNvSpPr>
          <p:nvPr/>
        </p:nvSpPr>
        <p:spPr>
          <a:xfrm>
            <a:off x="1" y="434293"/>
            <a:ext cx="7561262" cy="668334"/>
          </a:xfrm>
          <a:prstGeom prst="rect">
            <a:avLst/>
          </a:prstGeom>
        </p:spPr>
        <p:txBody>
          <a:bodyPr vert="horz" lIns="72977" tIns="36488" rIns="72977" bIns="36488" rtlCol="0" anchor="ctr">
            <a:normAutofit/>
          </a:bodyPr>
          <a:lstStyle>
            <a:lvl1pPr algn="l" defTabSz="685800" rtl="0" eaLnBrk="1" latinLnBrk="0" hangingPunct="1">
              <a:lnSpc>
                <a:spcPct val="90000"/>
              </a:lnSpc>
              <a:spcBef>
                <a:spcPct val="0"/>
              </a:spcBef>
              <a:buNone/>
              <a:defRPr sz="1800" b="1" i="0" kern="1200">
                <a:solidFill>
                  <a:srgbClr val="414140"/>
                </a:solidFill>
                <a:latin typeface="+mn-lt"/>
                <a:ea typeface="+mj-ea"/>
                <a:cs typeface="+mj-cs"/>
              </a:defRPr>
            </a:lvl1pPr>
          </a:lstStyle>
          <a:p>
            <a:pPr defTabSz="547361">
              <a:defRPr/>
            </a:pPr>
            <a:r>
              <a:rPr lang="en-US" dirty="0">
                <a:solidFill>
                  <a:srgbClr val="EC6811"/>
                </a:solidFill>
                <a:latin typeface="Calibri" panose="020F0502020204030204"/>
              </a:rPr>
              <a:t>	For more information:</a:t>
            </a:r>
            <a:br>
              <a:rPr lang="en-US" dirty="0">
                <a:solidFill>
                  <a:srgbClr val="EC6811"/>
                </a:solidFill>
                <a:latin typeface="Calibri" panose="020F0502020204030204"/>
              </a:rPr>
            </a:br>
            <a:endParaRPr lang="en-GB" dirty="0">
              <a:latin typeface="Calibri" panose="020F0502020204030204"/>
            </a:endParaRPr>
          </a:p>
        </p:txBody>
      </p:sp>
    </p:spTree>
    <p:extLst>
      <p:ext uri="{BB962C8B-B14F-4D97-AF65-F5344CB8AC3E}">
        <p14:creationId xmlns:p14="http://schemas.microsoft.com/office/powerpoint/2010/main" val="42576309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2">
            <a:extLst>
              <a:ext uri="{FF2B5EF4-FFF2-40B4-BE49-F238E27FC236}">
                <a16:creationId xmlns:a16="http://schemas.microsoft.com/office/drawing/2014/main" id="{7E983A27-B600-EB4E-9F51-80482FB26CF4}"/>
              </a:ext>
            </a:extLst>
          </p:cNvPr>
          <p:cNvSpPr txBox="1">
            <a:spLocks/>
          </p:cNvSpPr>
          <p:nvPr/>
        </p:nvSpPr>
        <p:spPr>
          <a:xfrm>
            <a:off x="339111" y="1008435"/>
            <a:ext cx="6883040" cy="3780445"/>
          </a:xfrm>
          <a:prstGeom prst="rect">
            <a:avLst/>
          </a:prstGeom>
        </p:spPr>
        <p:txBody>
          <a:bodyPr vert="horz" lIns="73597" tIns="36797" rIns="73597" bIns="36797" rtlCol="0">
            <a:noAutofit/>
          </a:bodyPr>
          <a:lstStyle>
            <a:lvl1pPr marL="276206" indent="-276206" algn="l" defTabSz="736549" rtl="0" eaLnBrk="1" latinLnBrk="0" hangingPunct="1">
              <a:spcBef>
                <a:spcPct val="20000"/>
              </a:spcBef>
              <a:buFont typeface="Arial" panose="020B0604020202020204" pitchFamily="34" charset="0"/>
              <a:buChar char="•"/>
              <a:defRPr sz="2600" kern="1200">
                <a:solidFill>
                  <a:schemeClr val="tx1"/>
                </a:solidFill>
                <a:latin typeface="+mn-lt"/>
                <a:ea typeface="+mn-ea"/>
                <a:cs typeface="+mn-cs"/>
              </a:defRPr>
            </a:lvl1pPr>
            <a:lvl2pPr marL="598446" indent="-230172" algn="l" defTabSz="736549" rtl="0" eaLnBrk="1" latinLnBrk="0" hangingPunct="1">
              <a:spcBef>
                <a:spcPct val="20000"/>
              </a:spcBef>
              <a:buFont typeface="Arial" panose="020B0604020202020204" pitchFamily="34" charset="0"/>
              <a:buChar char="–"/>
              <a:defRPr sz="2300" kern="1200">
                <a:solidFill>
                  <a:schemeClr val="tx1"/>
                </a:solidFill>
                <a:latin typeface="+mn-lt"/>
                <a:ea typeface="+mn-ea"/>
                <a:cs typeface="+mn-cs"/>
              </a:defRPr>
            </a:lvl2pPr>
            <a:lvl3pPr marL="920687" indent="-184137" algn="l" defTabSz="736549" rtl="0" eaLnBrk="1" latinLnBrk="0" hangingPunct="1">
              <a:spcBef>
                <a:spcPct val="20000"/>
              </a:spcBef>
              <a:buFont typeface="Arial" panose="020B0604020202020204" pitchFamily="34" charset="0"/>
              <a:buChar char="•"/>
              <a:defRPr sz="1900" kern="1200">
                <a:solidFill>
                  <a:schemeClr val="tx1"/>
                </a:solidFill>
                <a:latin typeface="+mn-lt"/>
                <a:ea typeface="+mn-ea"/>
                <a:cs typeface="+mn-cs"/>
              </a:defRPr>
            </a:lvl3pPr>
            <a:lvl4pPr marL="1288961" indent="-184137" algn="l" defTabSz="736549"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4pPr>
            <a:lvl5pPr marL="1657236" indent="-184137" algn="l" defTabSz="736549"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5pPr>
            <a:lvl6pPr marL="2025510" indent="-184137" algn="l" defTabSz="736549"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6pPr>
            <a:lvl7pPr marL="2393785" indent="-184137" algn="l" defTabSz="736549"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7pPr>
            <a:lvl8pPr marL="2762060" indent="-184137" algn="l" defTabSz="736549"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8pPr>
            <a:lvl9pPr marL="3130334" indent="-184137" algn="l" defTabSz="736549"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9pPr>
          </a:lstStyle>
          <a:p>
            <a:pPr marL="0" indent="0" algn="just">
              <a:spcBef>
                <a:spcPts val="0"/>
              </a:spcBef>
              <a:buNone/>
            </a:pPr>
            <a:r>
              <a:rPr lang="en-GB" sz="600" b="1" dirty="0">
                <a:solidFill>
                  <a:schemeClr val="tx1">
                    <a:lumMod val="75000"/>
                  </a:schemeClr>
                </a:solidFill>
                <a:latin typeface="Calibri Light" panose="020F0302020204030204" pitchFamily="34" charset="0"/>
                <a:ea typeface="Times New Roman"/>
              </a:rPr>
              <a:t>NOTE REGARDING FORWARD-LOOKING STATEMENTS: </a:t>
            </a:r>
            <a:endParaRPr lang="en-GB" sz="600" dirty="0">
              <a:solidFill>
                <a:schemeClr val="tx1">
                  <a:lumMod val="75000"/>
                </a:schemeClr>
              </a:solidFill>
              <a:latin typeface="Calibri Light" panose="020F0302020204030204" pitchFamily="34" charset="0"/>
              <a:ea typeface="Times New Roman"/>
            </a:endParaRPr>
          </a:p>
          <a:p>
            <a:pPr marL="0" indent="0">
              <a:spcBef>
                <a:spcPts val="0"/>
              </a:spcBef>
              <a:buNone/>
            </a:pPr>
            <a:r>
              <a:rPr lang="en-GB" sz="600" dirty="0">
                <a:solidFill>
                  <a:schemeClr val="tx1">
                    <a:lumMod val="75000"/>
                  </a:schemeClr>
                </a:solidFill>
                <a:latin typeface="Calibri Light" panose="020F0302020204030204" pitchFamily="34" charset="0"/>
                <a:ea typeface="Times New Roman"/>
              </a:rPr>
              <a:t>CERTAIN STATEMENTS AND INDICATIVE PROJECTIONS (WHICH MAY INCLUDE MODELLED LOSS SCENARIOS) MADE IN THIS PRESENTATION OR OTHERWISE THAT ARE NOT BASED ON CURRENT OR HISTORICAL FACTS ARE FORWARD-LOOKING IN NATURE INCLUDING, WITHOUT LIMITATION, STATEMENTS CONTAINING THE WORDS “BELIEVES”, “AIMS”, “ANTICIPATES”, “PLANS”, “PROJECTS”, “FORECASTS”, “GUIDANCE”, “INTENDS”, “EXPECTS”, “ESTIMATES”, “PREDICTS”, “MAY”, “CAN”, “LIKELY”, “WILL”, “SEEKS”, “SHOULD”, OR, IN EACH CASE, THEIR NEGATIVE OR COMPARABLE TERMINOLOGY. SUCH FORWARD-LOOKING STATEMENTS INVOLVE KNOWN AND UNKNOWN RISKS, UNCERTAINTIES AND OTHER IMPORTANT FACTORS THAT COULD CAUSE THE ACTUAL RESULTS, PERFORMANCE OR ACHIEVEMENTS OF THE GROUP TO BE MATERIALLY DIFFERENT FROM FUTURE RESULTS, PERFORMANCE OR ACHIEVEMENTS EXPRESSED OR IMPLIED BY SUCH FORWARD-LOOKING STATEMENTS. FOR A DESCRIPTION OF SOME OF THESE FACTORS, SEE THE GROUP’S ANNUAL REPORT AND ACCOUNTS FOR THE YEAR ENDED 31 DECEMBER 2020. ALL FORWARD-LOOKING STATEMENTS IN THIS PRESENTATION OR OTHERWISE SPEAK ONLY AS AT THE DATE OF PUBLICATION. LANCASHIRE EXPRESSLY DISCLAIMS ANY OBLIGATION OR UNDERTAKING (SAVE AS REQUIRED TO COMPLY WITH ANY LEGAL OR REGULATORY OBLIGATIONS INCLUDING THE RULES OF THE LONDON STOCK EXCHANGE) TO DISSEMINATE ANY UPDATES OR REVISIONS TO ANY FORWARD-LOOKING STATEMENT TO REFLECT ANY CHANGES IN THE GROUP’S EXPECTATIONS OR CIRCUMSTANCES ON WHICH ANY SUCH STATEMENT IS BASED. ALL SUBSEQUENT WRITTEN AND ORAL FORWARD-LOOKING STATEMENTS ATTRIBUTABLE TO THE GROUP OR INDIVIDUALS ACTING ON BEHALF OF THE GROUP ARE EXPRESSLY QUALIFIED IN THEIR ENTIRETY BY THIS NOTE. PROSPECTIVE INVESTORS SHOULD SPECIFICALLY CONSIDER THE FACTORS IDENTIFIED IN THIS PRESENTATION WHICH COULD CAUSE ACTUAL RESULTS TO DIFFER BEFORE MAKING AN INVESTMENT DECISION.</a:t>
            </a:r>
            <a:br>
              <a:rPr lang="en-GB" sz="600" dirty="0">
                <a:solidFill>
                  <a:schemeClr val="tx1">
                    <a:lumMod val="75000"/>
                  </a:schemeClr>
                </a:solidFill>
                <a:latin typeface="Calibri Light" panose="020F0302020204030204" pitchFamily="34" charset="0"/>
                <a:ea typeface="Times New Roman"/>
              </a:rPr>
            </a:br>
            <a:br>
              <a:rPr lang="en-GB" sz="600" b="1" dirty="0">
                <a:solidFill>
                  <a:schemeClr val="tx1">
                    <a:lumMod val="75000"/>
                  </a:schemeClr>
                </a:solidFill>
                <a:latin typeface="Calibri Light" panose="020F0302020204030204" pitchFamily="34" charset="0"/>
                <a:ea typeface="Times New Roman"/>
              </a:rPr>
            </a:br>
            <a:r>
              <a:rPr lang="en-GB" sz="600" b="1" dirty="0">
                <a:solidFill>
                  <a:schemeClr val="tx1">
                    <a:lumMod val="75000"/>
                  </a:schemeClr>
                </a:solidFill>
                <a:latin typeface="Calibri Light" panose="020F0302020204030204" pitchFamily="34" charset="0"/>
                <a:ea typeface="Times New Roman"/>
              </a:rPr>
              <a:t>NOTE REGARDING ALTERNATIVE PERFORMANCE MEASURES</a:t>
            </a:r>
            <a:r>
              <a:rPr lang="en-GB" sz="600" dirty="0">
                <a:solidFill>
                  <a:schemeClr val="tx1">
                    <a:lumMod val="75000"/>
                  </a:schemeClr>
                </a:solidFill>
                <a:latin typeface="Calibri Light" panose="020F0302020204030204" pitchFamily="34" charset="0"/>
                <a:ea typeface="Times New Roman"/>
              </a:rPr>
              <a:t>:</a:t>
            </a:r>
          </a:p>
          <a:p>
            <a:pPr marL="0" indent="0">
              <a:spcBef>
                <a:spcPts val="0"/>
              </a:spcBef>
              <a:buNone/>
            </a:pPr>
            <a:r>
              <a:rPr lang="en-GB" sz="600" dirty="0">
                <a:solidFill>
                  <a:schemeClr val="tx1">
                    <a:lumMod val="75000"/>
                  </a:schemeClr>
                </a:solidFill>
                <a:latin typeface="Calibri Light" panose="020F0302020204030204" pitchFamily="34" charset="0"/>
                <a:ea typeface="Times New Roman"/>
              </a:rPr>
              <a:t>THE GROUP USES ALTERNATIVE PERFORMANCE MEASURES TO HELP EXPLAIN BUSINESS PERFORMANCE AND FINANCIAL POSITION. THESE MEASURES HAVE BEEN CALCULATED CONSISTENTLY WITH THOSE AS DISCLOSED IN THE GROUP’S ANNUAL REPORT AND ACCOUNTS FOR THE YEAR ENDED 31 DECEMBER 2020.</a:t>
            </a:r>
          </a:p>
          <a:p>
            <a:pPr marL="0" indent="0" algn="just">
              <a:spcBef>
                <a:spcPts val="0"/>
              </a:spcBef>
              <a:buNone/>
            </a:pPr>
            <a:endParaRPr lang="en-GB" sz="600" b="1" dirty="0">
              <a:solidFill>
                <a:schemeClr val="tx1">
                  <a:lumMod val="75000"/>
                </a:schemeClr>
              </a:solidFill>
              <a:latin typeface="Calibri Light" panose="020F0302020204030204" pitchFamily="34" charset="0"/>
              <a:ea typeface="Times New Roman"/>
            </a:endParaRPr>
          </a:p>
          <a:p>
            <a:pPr marL="0" indent="0" algn="just">
              <a:spcBef>
                <a:spcPts val="0"/>
              </a:spcBef>
              <a:buNone/>
            </a:pPr>
            <a:r>
              <a:rPr lang="en-GB" sz="600" b="1" dirty="0">
                <a:solidFill>
                  <a:schemeClr val="tx1">
                    <a:lumMod val="75000"/>
                  </a:schemeClr>
                </a:solidFill>
                <a:latin typeface="Calibri Light" panose="020F0302020204030204" pitchFamily="34" charset="0"/>
                <a:ea typeface="Times New Roman"/>
              </a:rPr>
              <a:t>NOTE REGARDING RPI METHODOLOGY:</a:t>
            </a:r>
          </a:p>
          <a:p>
            <a:pPr marL="0" indent="0">
              <a:spcBef>
                <a:spcPts val="0"/>
              </a:spcBef>
              <a:buNone/>
            </a:pPr>
            <a:r>
              <a:rPr lang="en-GB" sz="600" dirty="0">
                <a:solidFill>
                  <a:schemeClr val="tx1">
                    <a:lumMod val="75000"/>
                  </a:schemeClr>
                </a:solidFill>
                <a:latin typeface="Calibri Light" panose="020F0302020204030204" pitchFamily="34" charset="0"/>
                <a:ea typeface="Times New Roman"/>
              </a:rPr>
              <a:t>THE RENEWAL PRICE INDEX (“RPI”) IS AN INTERNAL METHODOLOGY THAT MANAGEMENT USES TO TRACK TRENDS IN PREMIUM RATES OF A PORTFOLIO OF INSURANCE AND REINSURANCE CONTRACTS. THE RPI WRITTEN IN THE RESPECTIVE SEGMENTS IS CALCULATED ON A PER CONTRACT BASIS AND REFLECTS MANAGEMENT’S ASSESSMENT OF RELATIVE CHANGES IN PRICE, TERMS, CONDITIONS AND LIMITS AND IS WEIGHTED BY PREMIUM VOLUME. THE CALCULATION INVOLVES A DEGREE OF JUDGEMENT IN RELATION TO COMPARABILITY OF CONTRACTS AND THE ASSESSMENT NOTED ABOVE. TO ENHANCE THE RPI METHODOLOGY, MANAGEMENT MAY REVISE THE METHODOLOGY AND ASSUMPTIONS UNDERLYING THE RPI, SO THE TRENDS IN PREMIUM RATES REFLECTED IN THE RPI MAY NOT BE COMPARABLE OVER TIME. CONSIDERATION IS ONLY GIVEN TO RENEWALS OF A COMPARABLE NATURE SO IT DOES NOT REFLECT EVERY CONTRACT IN THE PORTFOLIO OF CONTRACTS OR, FOR EXAMPLE, NEW BUSINESS LINES WITHIN A SEGMENT. THE FUTURE PROFITABILITY OF THE PORTFOLIO OF CONTRACTS WITHIN THE RPI IS DEPENDENT UPON MANY FACTORS BESIDES THE TRENDS IN PREMIUM RATES.</a:t>
            </a:r>
          </a:p>
          <a:p>
            <a:pPr marL="0" indent="0">
              <a:spcBef>
                <a:spcPts val="0"/>
              </a:spcBef>
              <a:buNone/>
            </a:pPr>
            <a:endParaRPr lang="en-GB" sz="600" dirty="0">
              <a:solidFill>
                <a:schemeClr val="tx1">
                  <a:lumMod val="75000"/>
                </a:schemeClr>
              </a:solidFill>
              <a:latin typeface="Calibri Light" panose="020F0302020204030204" pitchFamily="34" charset="0"/>
              <a:ea typeface="Times New Roman"/>
            </a:endParaRPr>
          </a:p>
          <a:p>
            <a:pPr marL="0" indent="0">
              <a:spcBef>
                <a:spcPts val="0"/>
              </a:spcBef>
              <a:buNone/>
            </a:pPr>
            <a:r>
              <a:rPr lang="en-US" sz="600" b="1" dirty="0">
                <a:solidFill>
                  <a:schemeClr val="tx1">
                    <a:lumMod val="75000"/>
                  </a:schemeClr>
                </a:solidFill>
                <a:latin typeface="Calibri Light" panose="020F0302020204030204" pitchFamily="34" charset="0"/>
                <a:ea typeface="Times New Roman"/>
              </a:rPr>
              <a:t>NOTE REGARDING COVID-19 LOSS:</a:t>
            </a:r>
          </a:p>
          <a:p>
            <a:pPr marL="0" indent="0">
              <a:spcBef>
                <a:spcPts val="0"/>
              </a:spcBef>
              <a:buNone/>
            </a:pPr>
            <a:r>
              <a:rPr lang="en-US" sz="600" dirty="0">
                <a:solidFill>
                  <a:schemeClr val="tx1">
                    <a:lumMod val="75000"/>
                  </a:schemeClr>
                </a:solidFill>
                <a:latin typeface="Calibri Light" panose="020F0302020204030204" pitchFamily="34" charset="0"/>
                <a:ea typeface="Times New Roman"/>
              </a:rPr>
              <a:t>OUR COVID-19 LOSS PRIMARILY RELATES TO EXPOSURES WITHIN OUR PROPERTY SEGMENT. GIVEN THE ONGOING NATURE OF THE COVID-19 PANDEMIC AND THE UNCERTAIN IMPACT ON THE INSURANCE INDUSTRY, THE GROUP’S ACTUAL ULTIMATE LOSS MAY VARY, PERHAPS MATERIALLY, FROM THE CURRENT ESTIMATE. THE FINAL SETTLEMENT OF ALL OF THESE CLAIMS IS LIKELY TO TAKE PLACE OVER A CONSIDERABLE PERIOD OF TIME.  LANCASHIRE DOES NOT WRITE THE FOLLOWING LINES OF BUSINESS: TRAVEL INSURANCE; TRADE CREDIT; AND LONG-TERM LIFE AND PRIOR TO THE COVID-19 PANDEMIC DID NOT WRITE DIRECTORS’ AND OFFICERS’ LIABILITY OR MEDICAL MALPRACTICE. THE GROUP UNDERWRITES A SMALL NUMBER OF EVENT CANCELLATION CONTRACTS AND HAS MINIMAL EXPOSURE THROUGH MORTGAGE, ACCIDENT AND HEALTH BUSINESS.</a:t>
            </a:r>
          </a:p>
          <a:p>
            <a:pPr marL="0" indent="0">
              <a:spcBef>
                <a:spcPts val="0"/>
              </a:spcBef>
              <a:buNone/>
            </a:pPr>
            <a:endParaRPr lang="en-GB" sz="600" dirty="0">
              <a:solidFill>
                <a:schemeClr val="tx1">
                  <a:lumMod val="75000"/>
                </a:schemeClr>
              </a:solidFill>
              <a:latin typeface="Calibri Light" panose="020F0302020204030204" pitchFamily="34" charset="0"/>
              <a:ea typeface="Times New Roman"/>
            </a:endParaRPr>
          </a:p>
          <a:p>
            <a:pPr marL="0" indent="0" algn="just">
              <a:spcBef>
                <a:spcPts val="0"/>
              </a:spcBef>
              <a:buNone/>
            </a:pPr>
            <a:endParaRPr lang="en-GB" sz="600" dirty="0">
              <a:solidFill>
                <a:schemeClr val="tx1">
                  <a:lumMod val="75000"/>
                </a:schemeClr>
              </a:solidFill>
              <a:latin typeface="Calibri Light" panose="020F0302020204030204" pitchFamily="34" charset="0"/>
              <a:ea typeface="Times New Roman"/>
            </a:endParaRPr>
          </a:p>
        </p:txBody>
      </p:sp>
      <p:sp>
        <p:nvSpPr>
          <p:cNvPr id="7" name="Slide Number Placeholder 6">
            <a:extLst>
              <a:ext uri="{FF2B5EF4-FFF2-40B4-BE49-F238E27FC236}">
                <a16:creationId xmlns:a16="http://schemas.microsoft.com/office/drawing/2014/main" id="{81445338-5D67-44AF-AFF2-4E53D1FCFECB}"/>
              </a:ext>
            </a:extLst>
          </p:cNvPr>
          <p:cNvSpPr>
            <a:spLocks noGrp="1"/>
          </p:cNvSpPr>
          <p:nvPr>
            <p:ph type="sldNum" sz="quarter" idx="12"/>
          </p:nvPr>
        </p:nvSpPr>
        <p:spPr/>
        <p:txBody>
          <a:bodyPr/>
          <a:lstStyle/>
          <a:p>
            <a:fld id="{91AAE54F-4162-41D3-8A8F-E1EF35DCDC3B}" type="slidenum">
              <a:rPr lang="en-GB" smtClean="0"/>
              <a:t>2</a:t>
            </a:fld>
            <a:endParaRPr lang="en-GB"/>
          </a:p>
        </p:txBody>
      </p:sp>
      <p:sp>
        <p:nvSpPr>
          <p:cNvPr id="6" name="Title 1">
            <a:extLst>
              <a:ext uri="{FF2B5EF4-FFF2-40B4-BE49-F238E27FC236}">
                <a16:creationId xmlns:a16="http://schemas.microsoft.com/office/drawing/2014/main" id="{623E98BA-990D-4FD1-A553-F3078E738453}"/>
              </a:ext>
            </a:extLst>
          </p:cNvPr>
          <p:cNvSpPr txBox="1">
            <a:spLocks/>
          </p:cNvSpPr>
          <p:nvPr/>
        </p:nvSpPr>
        <p:spPr>
          <a:xfrm>
            <a:off x="1" y="434293"/>
            <a:ext cx="7561262" cy="668334"/>
          </a:xfrm>
          <a:prstGeom prst="rect">
            <a:avLst/>
          </a:prstGeom>
        </p:spPr>
        <p:txBody>
          <a:bodyPr vert="horz" lIns="72977" tIns="36488" rIns="72977" bIns="36488" rtlCol="0" anchor="ctr">
            <a:normAutofit/>
          </a:bodyPr>
          <a:lstStyle>
            <a:lvl1pPr algn="l" defTabSz="685800" rtl="0" eaLnBrk="1" latinLnBrk="0" hangingPunct="1">
              <a:lnSpc>
                <a:spcPct val="90000"/>
              </a:lnSpc>
              <a:spcBef>
                <a:spcPct val="0"/>
              </a:spcBef>
              <a:buNone/>
              <a:defRPr sz="1800" b="1" i="0" kern="1200">
                <a:solidFill>
                  <a:srgbClr val="414140"/>
                </a:solidFill>
                <a:latin typeface="+mn-lt"/>
                <a:ea typeface="+mj-ea"/>
                <a:cs typeface="+mj-cs"/>
              </a:defRPr>
            </a:lvl1pPr>
          </a:lstStyle>
          <a:p>
            <a:pPr defTabSz="547361">
              <a:defRPr/>
            </a:pPr>
            <a:r>
              <a:rPr lang="en-US" dirty="0">
                <a:solidFill>
                  <a:srgbClr val="EC6811"/>
                </a:solidFill>
                <a:latin typeface="Calibri" panose="020F0502020204030204"/>
              </a:rPr>
              <a:t>	Safe harbor statements</a:t>
            </a:r>
            <a:br>
              <a:rPr lang="en-US" dirty="0">
                <a:solidFill>
                  <a:srgbClr val="EC6811"/>
                </a:solidFill>
                <a:latin typeface="Calibri" panose="020F0502020204030204"/>
              </a:rPr>
            </a:br>
            <a:endParaRPr lang="en-GB" dirty="0">
              <a:latin typeface="Calibri" panose="020F0502020204030204"/>
            </a:endParaRPr>
          </a:p>
        </p:txBody>
      </p:sp>
    </p:spTree>
    <p:extLst>
      <p:ext uri="{BB962C8B-B14F-4D97-AF65-F5344CB8AC3E}">
        <p14:creationId xmlns:p14="http://schemas.microsoft.com/office/powerpoint/2010/main" val="9257579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2"/>
          <p:cNvSpPr txBox="1">
            <a:spLocks/>
          </p:cNvSpPr>
          <p:nvPr/>
        </p:nvSpPr>
        <p:spPr>
          <a:xfrm>
            <a:off x="612279" y="1008435"/>
            <a:ext cx="6552728" cy="3617530"/>
          </a:xfrm>
          <a:prstGeom prst="rect">
            <a:avLst/>
          </a:prstGeom>
        </p:spPr>
        <p:txBody>
          <a:bodyPr vert="horz" lIns="72977" tIns="36488" rIns="72977" bIns="36488" rtlCol="0">
            <a:normAutofit/>
          </a:bodyPr>
          <a:lstStyle>
            <a:lvl1pPr marL="0" indent="0" algn="l" defTabSz="685800" rtl="0" eaLnBrk="1" latinLnBrk="0" hangingPunct="1">
              <a:lnSpc>
                <a:spcPct val="90000"/>
              </a:lnSpc>
              <a:spcBef>
                <a:spcPts val="750"/>
              </a:spcBef>
              <a:buFont typeface="Arial" panose="020B0604020202020204" pitchFamily="34" charset="0"/>
              <a:buNone/>
              <a:defRPr sz="1100" b="0" i="0" kern="1200" baseline="0">
                <a:solidFill>
                  <a:schemeClr val="tx1"/>
                </a:solidFill>
                <a:latin typeface="+mj-lt"/>
                <a:ea typeface="+mn-ea"/>
                <a:cs typeface="+mn-cs"/>
              </a:defRPr>
            </a:lvl1pPr>
            <a:lvl2pPr marL="342900" indent="0" algn="l" defTabSz="685800" rtl="0" eaLnBrk="1" latinLnBrk="0" hangingPunct="1">
              <a:lnSpc>
                <a:spcPct val="90000"/>
              </a:lnSpc>
              <a:spcBef>
                <a:spcPts val="375"/>
              </a:spcBef>
              <a:buFont typeface="Arial" panose="020B0604020202020204" pitchFamily="34" charset="0"/>
              <a:buNone/>
              <a:defRPr sz="1500" b="0" i="0" kern="1200" baseline="0">
                <a:solidFill>
                  <a:schemeClr val="tx1">
                    <a:tint val="75000"/>
                  </a:schemeClr>
                </a:solidFill>
                <a:latin typeface="+mj-lt"/>
                <a:ea typeface="+mn-ea"/>
                <a:cs typeface="+mn-cs"/>
              </a:defRPr>
            </a:lvl2pPr>
            <a:lvl3pPr marL="685800" indent="0" algn="l" defTabSz="685800" rtl="0" eaLnBrk="1" latinLnBrk="0" hangingPunct="1">
              <a:lnSpc>
                <a:spcPct val="90000"/>
              </a:lnSpc>
              <a:spcBef>
                <a:spcPts val="375"/>
              </a:spcBef>
              <a:buFont typeface="Arial" panose="020B0604020202020204" pitchFamily="34" charset="0"/>
              <a:buNone/>
              <a:defRPr sz="1350" b="0" i="0" kern="1200" baseline="0">
                <a:solidFill>
                  <a:schemeClr val="tx1">
                    <a:tint val="75000"/>
                  </a:schemeClr>
                </a:solidFill>
                <a:latin typeface="+mj-lt"/>
                <a:ea typeface="+mn-ea"/>
                <a:cs typeface="+mn-cs"/>
              </a:defRPr>
            </a:lvl3pPr>
            <a:lvl4pPr marL="1028700" indent="0" algn="l" defTabSz="685800" rtl="0" eaLnBrk="1" latinLnBrk="0" hangingPunct="1">
              <a:lnSpc>
                <a:spcPct val="90000"/>
              </a:lnSpc>
              <a:spcBef>
                <a:spcPts val="375"/>
              </a:spcBef>
              <a:buFont typeface="Arial" panose="020B0604020202020204" pitchFamily="34" charset="0"/>
              <a:buNone/>
              <a:defRPr sz="1200" b="0" i="0" kern="1200" baseline="0">
                <a:solidFill>
                  <a:schemeClr val="tx1">
                    <a:tint val="75000"/>
                  </a:schemeClr>
                </a:solidFill>
                <a:latin typeface="+mj-lt"/>
                <a:ea typeface="+mn-ea"/>
                <a:cs typeface="+mn-cs"/>
              </a:defRPr>
            </a:lvl4pPr>
            <a:lvl5pPr marL="1371600" indent="0" algn="l" defTabSz="685800" rtl="0" eaLnBrk="1" latinLnBrk="0" hangingPunct="1">
              <a:lnSpc>
                <a:spcPct val="90000"/>
              </a:lnSpc>
              <a:spcBef>
                <a:spcPts val="375"/>
              </a:spcBef>
              <a:buFont typeface="Arial" panose="020B0604020202020204" pitchFamily="34" charset="0"/>
              <a:buNone/>
              <a:defRPr sz="1200" b="0" i="0" kern="1200" baseline="0">
                <a:solidFill>
                  <a:schemeClr val="tx1">
                    <a:tint val="75000"/>
                  </a:schemeClr>
                </a:solidFill>
                <a:latin typeface="+mj-lt"/>
                <a:ea typeface="+mn-ea"/>
                <a:cs typeface="+mn-cs"/>
              </a:defRPr>
            </a:lvl5pPr>
            <a:lvl6pPr marL="1714500" indent="0" algn="l" defTabSz="685800" rtl="0" eaLnBrk="1" latinLnBrk="0" hangingPunct="1">
              <a:lnSpc>
                <a:spcPct val="90000"/>
              </a:lnSpc>
              <a:spcBef>
                <a:spcPts val="375"/>
              </a:spcBef>
              <a:buFont typeface="Arial" panose="020B0604020202020204" pitchFamily="34" charset="0"/>
              <a:buNone/>
              <a:defRPr sz="1200" kern="1200">
                <a:solidFill>
                  <a:schemeClr val="tx1">
                    <a:tint val="75000"/>
                  </a:schemeClr>
                </a:solidFill>
                <a:latin typeface="+mn-lt"/>
                <a:ea typeface="+mn-ea"/>
                <a:cs typeface="+mn-cs"/>
              </a:defRPr>
            </a:lvl6pPr>
            <a:lvl7pPr marL="2057400" indent="0" algn="l" defTabSz="685800" rtl="0" eaLnBrk="1" latinLnBrk="0" hangingPunct="1">
              <a:lnSpc>
                <a:spcPct val="90000"/>
              </a:lnSpc>
              <a:spcBef>
                <a:spcPts val="375"/>
              </a:spcBef>
              <a:buFont typeface="Arial" panose="020B0604020202020204" pitchFamily="34" charset="0"/>
              <a:buNone/>
              <a:defRPr sz="1200" kern="1200">
                <a:solidFill>
                  <a:schemeClr val="tx1">
                    <a:tint val="75000"/>
                  </a:schemeClr>
                </a:solidFill>
                <a:latin typeface="+mn-lt"/>
                <a:ea typeface="+mn-ea"/>
                <a:cs typeface="+mn-cs"/>
              </a:defRPr>
            </a:lvl7pPr>
            <a:lvl8pPr marL="2400300" indent="0" algn="l" defTabSz="685800" rtl="0" eaLnBrk="1" latinLnBrk="0" hangingPunct="1">
              <a:lnSpc>
                <a:spcPct val="90000"/>
              </a:lnSpc>
              <a:spcBef>
                <a:spcPts val="375"/>
              </a:spcBef>
              <a:buFont typeface="Arial" panose="020B0604020202020204" pitchFamily="34" charset="0"/>
              <a:buNone/>
              <a:defRPr sz="1200" kern="1200">
                <a:solidFill>
                  <a:schemeClr val="tx1">
                    <a:tint val="75000"/>
                  </a:schemeClr>
                </a:solidFill>
                <a:latin typeface="+mn-lt"/>
                <a:ea typeface="+mn-ea"/>
                <a:cs typeface="+mn-cs"/>
              </a:defRPr>
            </a:lvl8pPr>
            <a:lvl9pPr marL="2743200" indent="0" algn="l" defTabSz="685800" rtl="0" eaLnBrk="1" latinLnBrk="0" hangingPunct="1">
              <a:lnSpc>
                <a:spcPct val="90000"/>
              </a:lnSpc>
              <a:spcBef>
                <a:spcPts val="375"/>
              </a:spcBef>
              <a:buFont typeface="Arial" panose="020B0604020202020204" pitchFamily="34" charset="0"/>
              <a:buNone/>
              <a:defRPr sz="1200" kern="1200">
                <a:solidFill>
                  <a:schemeClr val="tx1">
                    <a:tint val="75000"/>
                  </a:schemeClr>
                </a:solidFill>
                <a:latin typeface="+mn-lt"/>
                <a:ea typeface="+mn-ea"/>
                <a:cs typeface="+mn-cs"/>
              </a:defRPr>
            </a:lvl9pPr>
          </a:lstStyle>
          <a:p>
            <a:pPr marL="136840" indent="-136840">
              <a:buFont typeface="Arial" panose="020B0604020202020204" pitchFamily="34" charset="0"/>
              <a:buChar char="•"/>
              <a:defRPr/>
            </a:pPr>
            <a:r>
              <a:rPr lang="en-GB" sz="1200" b="1" dirty="0">
                <a:solidFill>
                  <a:srgbClr val="404140"/>
                </a:solidFill>
                <a:latin typeface="Calibri" panose="020F0502020204030204" pitchFamily="34" charset="0"/>
              </a:rPr>
              <a:t>Strongest Q1 for GPW since inception</a:t>
            </a:r>
          </a:p>
          <a:p>
            <a:pPr marL="479740" lvl="1" indent="-136840">
              <a:buFont typeface="Arial" panose="020B0604020202020204" pitchFamily="34" charset="0"/>
              <a:buChar char="•"/>
              <a:defRPr/>
            </a:pPr>
            <a:r>
              <a:rPr lang="en-GB" sz="1200" dirty="0">
                <a:solidFill>
                  <a:srgbClr val="404140"/>
                </a:solidFill>
                <a:latin typeface="Calibri" panose="020F0502020204030204" pitchFamily="34" charset="0"/>
              </a:rPr>
              <a:t>Gross premium written of $354.8m in Q1 2021, representing 46% growth compared to Q1 2020</a:t>
            </a:r>
          </a:p>
          <a:p>
            <a:pPr marL="479740" lvl="1" indent="-136840">
              <a:buFont typeface="Arial" panose="020B0604020202020204" pitchFamily="34" charset="0"/>
              <a:buChar char="•"/>
              <a:defRPr/>
            </a:pPr>
            <a:r>
              <a:rPr lang="en-GB" sz="1200" dirty="0">
                <a:solidFill>
                  <a:srgbClr val="404140"/>
                </a:solidFill>
                <a:latin typeface="Calibri" panose="020F0502020204030204" pitchFamily="34" charset="0"/>
              </a:rPr>
              <a:t>Rate increases remain strong, with RPI of 112% </a:t>
            </a:r>
          </a:p>
          <a:p>
            <a:pPr marL="136840" indent="-136840">
              <a:buFont typeface="Arial" panose="020B0604020202020204" pitchFamily="34" charset="0"/>
              <a:buChar char="•"/>
              <a:defRPr/>
            </a:pPr>
            <a:r>
              <a:rPr lang="en-GB" sz="1200" b="1" dirty="0">
                <a:solidFill>
                  <a:srgbClr val="404140"/>
                </a:solidFill>
                <a:latin typeface="Calibri" panose="020F0502020204030204" pitchFamily="34" charset="0"/>
              </a:rPr>
              <a:t>Q1 underlying underwriting performance in line with expectations</a:t>
            </a:r>
          </a:p>
          <a:p>
            <a:pPr marL="479740" lvl="1" indent="-136840">
              <a:buFont typeface="Arial" panose="020B0604020202020204" pitchFamily="34" charset="0"/>
              <a:buChar char="•"/>
              <a:defRPr/>
            </a:pPr>
            <a:r>
              <a:rPr lang="en-GB" sz="1200" dirty="0">
                <a:solidFill>
                  <a:srgbClr val="404140"/>
                </a:solidFill>
                <a:latin typeface="Calibri" panose="020F0502020204030204" pitchFamily="34" charset="0"/>
              </a:rPr>
              <a:t>Winter Storm Uri loss expected in the range $35-45m (including impact of reinsurance and reinstatement premiums)</a:t>
            </a:r>
          </a:p>
          <a:p>
            <a:pPr marL="479740" lvl="1" indent="-136840">
              <a:buFont typeface="Arial" panose="020B0604020202020204" pitchFamily="34" charset="0"/>
              <a:buChar char="•"/>
              <a:defRPr/>
            </a:pPr>
            <a:r>
              <a:rPr lang="en-GB" sz="1200" dirty="0">
                <a:solidFill>
                  <a:srgbClr val="404140"/>
                </a:solidFill>
                <a:latin typeface="Calibri" panose="020F0502020204030204" pitchFamily="34" charset="0"/>
              </a:rPr>
              <a:t>No change to our estimate of </a:t>
            </a:r>
            <a:r>
              <a:rPr lang="en-GB" sz="1200" dirty="0" err="1">
                <a:solidFill>
                  <a:srgbClr val="404140"/>
                </a:solidFill>
                <a:latin typeface="Calibri" panose="020F0502020204030204" pitchFamily="34" charset="0"/>
              </a:rPr>
              <a:t>Covid</a:t>
            </a:r>
            <a:r>
              <a:rPr lang="en-GB" sz="1200" dirty="0">
                <a:solidFill>
                  <a:srgbClr val="404140"/>
                </a:solidFill>
                <a:latin typeface="Calibri" panose="020F0502020204030204" pitchFamily="34" charset="0"/>
              </a:rPr>
              <a:t>-related losses</a:t>
            </a:r>
          </a:p>
          <a:p>
            <a:pPr marL="479740" lvl="1" indent="-136840">
              <a:buFont typeface="Arial" panose="020B0604020202020204" pitchFamily="34" charset="0"/>
              <a:buChar char="•"/>
              <a:defRPr/>
            </a:pPr>
            <a:r>
              <a:rPr lang="en-GB" sz="1200" dirty="0">
                <a:solidFill>
                  <a:srgbClr val="404140"/>
                </a:solidFill>
                <a:latin typeface="Calibri" panose="020F0502020204030204" pitchFamily="34" charset="0"/>
              </a:rPr>
              <a:t>Strong underlying underwriting performance</a:t>
            </a:r>
          </a:p>
          <a:p>
            <a:pPr marL="136840" indent="-136840">
              <a:buFont typeface="Arial" panose="020B0604020202020204" pitchFamily="34" charset="0"/>
              <a:buChar char="•"/>
              <a:defRPr/>
            </a:pPr>
            <a:r>
              <a:rPr lang="en-GB" sz="1200" b="1" dirty="0">
                <a:solidFill>
                  <a:srgbClr val="404140"/>
                </a:solidFill>
                <a:latin typeface="Calibri" panose="020F0502020204030204" pitchFamily="34" charset="0"/>
              </a:rPr>
              <a:t>We remain strongly capitalised, whilst deploying the majority of the equity raised in June 2020</a:t>
            </a:r>
          </a:p>
          <a:p>
            <a:pPr marL="479740" lvl="1" indent="-136840">
              <a:buFont typeface="Arial" panose="020B0604020202020204" pitchFamily="34" charset="0"/>
              <a:buChar char="•"/>
              <a:defRPr/>
            </a:pPr>
            <a:r>
              <a:rPr lang="en-GB" sz="1200" dirty="0">
                <a:solidFill>
                  <a:srgbClr val="404140"/>
                </a:solidFill>
                <a:latin typeface="Calibri" panose="020F0502020204030204" pitchFamily="34" charset="0"/>
              </a:rPr>
              <a:t>Regulatory ECR ratio of approximately 220% at 31 December 2020 (proforma of approximately 285% including new debt issuance)</a:t>
            </a:r>
          </a:p>
          <a:p>
            <a:pPr marL="479740" lvl="1" indent="-136840">
              <a:buFont typeface="Arial" panose="020B0604020202020204" pitchFamily="34" charset="0"/>
              <a:buChar char="•"/>
              <a:defRPr/>
            </a:pPr>
            <a:r>
              <a:rPr lang="en-GB" sz="1200" dirty="0">
                <a:solidFill>
                  <a:srgbClr val="404140"/>
                </a:solidFill>
                <a:latin typeface="Calibri" panose="020F0502020204030204" pitchFamily="34" charset="0"/>
              </a:rPr>
              <a:t>Successful $450m Tier 2 subordinated debt issuance completed</a:t>
            </a:r>
          </a:p>
          <a:p>
            <a:pPr marL="479740" lvl="1" indent="-136840">
              <a:buFont typeface="Arial" panose="020B0604020202020204" pitchFamily="34" charset="0"/>
              <a:buChar char="•"/>
              <a:defRPr/>
            </a:pPr>
            <a:r>
              <a:rPr lang="en-GB" sz="1200" dirty="0">
                <a:solidFill>
                  <a:srgbClr val="404140"/>
                </a:solidFill>
                <a:latin typeface="Calibri" panose="020F0502020204030204" pitchFamily="34" charset="0"/>
              </a:rPr>
              <a:t>Capital headroom remains for further growth in 2021</a:t>
            </a:r>
          </a:p>
          <a:p>
            <a:pPr marL="136840" indent="-136840">
              <a:buFont typeface="Arial" panose="020B0604020202020204" pitchFamily="34" charset="0"/>
              <a:buChar char="•"/>
              <a:defRPr/>
            </a:pPr>
            <a:r>
              <a:rPr lang="en-GB" sz="1200" b="1" dirty="0">
                <a:solidFill>
                  <a:srgbClr val="404140"/>
                </a:solidFill>
                <a:latin typeface="Calibri" panose="020F0502020204030204" pitchFamily="34" charset="0"/>
              </a:rPr>
              <a:t>Flat total investment return in the quarter including unrealised gains and losses</a:t>
            </a:r>
          </a:p>
          <a:p>
            <a:pPr marL="479740" lvl="1" indent="-136840">
              <a:buFont typeface="Arial" panose="020B0604020202020204" pitchFamily="34" charset="0"/>
              <a:buChar char="•"/>
              <a:defRPr/>
            </a:pPr>
            <a:r>
              <a:rPr lang="en-GB" sz="1200" dirty="0">
                <a:solidFill>
                  <a:srgbClr val="404140"/>
                </a:solidFill>
                <a:latin typeface="Calibri" panose="020F0502020204030204" pitchFamily="34" charset="0"/>
              </a:rPr>
              <a:t>Portfolio duration of 1.8yrs with book yield of 1.5% and market yield of 0.9%</a:t>
            </a:r>
          </a:p>
          <a:p>
            <a:pPr marL="136840" indent="-136840">
              <a:buFont typeface="Arial" panose="020B0604020202020204" pitchFamily="34" charset="0"/>
              <a:buChar char="•"/>
              <a:defRPr/>
            </a:pPr>
            <a:endParaRPr lang="en-GB" dirty="0">
              <a:solidFill>
                <a:srgbClr val="404140"/>
              </a:solidFill>
              <a:latin typeface="Calibri" panose="020F0502020204030204" pitchFamily="34" charset="0"/>
            </a:endParaRPr>
          </a:p>
          <a:p>
            <a:pPr marL="136840" indent="-136840">
              <a:buFont typeface="Arial" panose="020B0604020202020204" pitchFamily="34" charset="0"/>
              <a:buChar char="•"/>
              <a:defRPr/>
            </a:pPr>
            <a:endParaRPr lang="en-GB" dirty="0">
              <a:solidFill>
                <a:srgbClr val="404140"/>
              </a:solidFill>
              <a:latin typeface="Calibri" panose="020F0502020204030204" pitchFamily="34" charset="0"/>
            </a:endParaRPr>
          </a:p>
          <a:p>
            <a:pPr>
              <a:defRPr/>
            </a:pPr>
            <a:endParaRPr lang="en-GB" dirty="0">
              <a:solidFill>
                <a:srgbClr val="404140"/>
              </a:solidFill>
              <a:latin typeface="Calibri" panose="020F0502020204030204" pitchFamily="34" charset="0"/>
            </a:endParaRPr>
          </a:p>
          <a:p>
            <a:pPr defTabSz="547361">
              <a:spcBef>
                <a:spcPts val="598"/>
              </a:spcBef>
              <a:defRPr/>
            </a:pPr>
            <a:endParaRPr lang="en-GB" sz="1000" dirty="0">
              <a:solidFill>
                <a:srgbClr val="404140"/>
              </a:solidFill>
              <a:latin typeface="Calibri Light" panose="020F0302020204030204"/>
            </a:endParaRPr>
          </a:p>
        </p:txBody>
      </p:sp>
      <p:sp>
        <p:nvSpPr>
          <p:cNvPr id="7" name="Slide Number Placeholder 6">
            <a:extLst>
              <a:ext uri="{FF2B5EF4-FFF2-40B4-BE49-F238E27FC236}">
                <a16:creationId xmlns:a16="http://schemas.microsoft.com/office/drawing/2014/main" id="{4A64739C-133D-4EFD-9B4C-EDA15D18032D}"/>
              </a:ext>
            </a:extLst>
          </p:cNvPr>
          <p:cNvSpPr>
            <a:spLocks noGrp="1"/>
          </p:cNvSpPr>
          <p:nvPr>
            <p:ph type="sldNum" sz="quarter" idx="12"/>
          </p:nvPr>
        </p:nvSpPr>
        <p:spPr/>
        <p:txBody>
          <a:bodyPr/>
          <a:lstStyle/>
          <a:p>
            <a:fld id="{91AAE54F-4162-41D3-8A8F-E1EF35DCDC3B}" type="slidenum">
              <a:rPr lang="en-GB" smtClean="0"/>
              <a:t>3</a:t>
            </a:fld>
            <a:endParaRPr lang="en-GB"/>
          </a:p>
        </p:txBody>
      </p:sp>
      <p:sp>
        <p:nvSpPr>
          <p:cNvPr id="8" name="Title 1">
            <a:extLst>
              <a:ext uri="{FF2B5EF4-FFF2-40B4-BE49-F238E27FC236}">
                <a16:creationId xmlns:a16="http://schemas.microsoft.com/office/drawing/2014/main" id="{B7E87A92-80DA-451A-B766-D2557ADC5BA8}"/>
              </a:ext>
            </a:extLst>
          </p:cNvPr>
          <p:cNvSpPr txBox="1">
            <a:spLocks/>
          </p:cNvSpPr>
          <p:nvPr/>
        </p:nvSpPr>
        <p:spPr>
          <a:xfrm>
            <a:off x="1" y="434293"/>
            <a:ext cx="7561262" cy="668334"/>
          </a:xfrm>
          <a:prstGeom prst="rect">
            <a:avLst/>
          </a:prstGeom>
        </p:spPr>
        <p:txBody>
          <a:bodyPr vert="horz" lIns="72977" tIns="36488" rIns="72977" bIns="36488" rtlCol="0" anchor="ctr">
            <a:normAutofit/>
          </a:bodyPr>
          <a:lstStyle>
            <a:lvl1pPr algn="l" defTabSz="685800" rtl="0" eaLnBrk="1" latinLnBrk="0" hangingPunct="1">
              <a:lnSpc>
                <a:spcPct val="90000"/>
              </a:lnSpc>
              <a:spcBef>
                <a:spcPct val="0"/>
              </a:spcBef>
              <a:buNone/>
              <a:defRPr sz="1800" b="1" i="0" kern="1200">
                <a:solidFill>
                  <a:srgbClr val="414140"/>
                </a:solidFill>
                <a:latin typeface="+mn-lt"/>
                <a:ea typeface="+mj-ea"/>
                <a:cs typeface="+mj-cs"/>
              </a:defRPr>
            </a:lvl1pPr>
          </a:lstStyle>
          <a:p>
            <a:pPr defTabSz="547361">
              <a:defRPr/>
            </a:pPr>
            <a:r>
              <a:rPr lang="en-US" dirty="0">
                <a:solidFill>
                  <a:srgbClr val="EC6811"/>
                </a:solidFill>
                <a:latin typeface="Calibri" panose="020F0502020204030204"/>
              </a:rPr>
              <a:t>	Q1 2021 Highlights</a:t>
            </a:r>
            <a:br>
              <a:rPr lang="en-US" dirty="0">
                <a:solidFill>
                  <a:srgbClr val="EC6811"/>
                </a:solidFill>
                <a:latin typeface="Calibri" panose="020F0502020204030204"/>
              </a:rPr>
            </a:br>
            <a:endParaRPr lang="en-GB" dirty="0">
              <a:latin typeface="Calibri" panose="020F0502020204030204"/>
            </a:endParaRPr>
          </a:p>
        </p:txBody>
      </p:sp>
    </p:spTree>
    <p:extLst>
      <p:ext uri="{BB962C8B-B14F-4D97-AF65-F5344CB8AC3E}">
        <p14:creationId xmlns:p14="http://schemas.microsoft.com/office/powerpoint/2010/main" val="16048008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2"/>
          <p:cNvSpPr txBox="1">
            <a:spLocks/>
          </p:cNvSpPr>
          <p:nvPr/>
        </p:nvSpPr>
        <p:spPr>
          <a:xfrm>
            <a:off x="612279" y="1005043"/>
            <a:ext cx="6480720" cy="3722232"/>
          </a:xfrm>
          <a:prstGeom prst="rect">
            <a:avLst/>
          </a:prstGeom>
        </p:spPr>
        <p:txBody>
          <a:bodyPr vert="horz" lIns="72977" tIns="36488" rIns="72977" bIns="36488" rtlCol="0">
            <a:noAutofit/>
          </a:bodyPr>
          <a:lstStyle>
            <a:lvl1pPr marL="0" indent="0" algn="l" defTabSz="685800" rtl="0" eaLnBrk="1" latinLnBrk="0" hangingPunct="1">
              <a:lnSpc>
                <a:spcPct val="90000"/>
              </a:lnSpc>
              <a:spcBef>
                <a:spcPts val="750"/>
              </a:spcBef>
              <a:buFont typeface="Arial" panose="020B0604020202020204" pitchFamily="34" charset="0"/>
              <a:buNone/>
              <a:defRPr sz="1100" b="0" i="0" kern="1200" baseline="0">
                <a:solidFill>
                  <a:schemeClr val="tx1"/>
                </a:solidFill>
                <a:latin typeface="+mj-lt"/>
                <a:ea typeface="+mn-ea"/>
                <a:cs typeface="+mn-cs"/>
              </a:defRPr>
            </a:lvl1pPr>
            <a:lvl2pPr marL="342900" indent="0" algn="l" defTabSz="685800" rtl="0" eaLnBrk="1" latinLnBrk="0" hangingPunct="1">
              <a:lnSpc>
                <a:spcPct val="90000"/>
              </a:lnSpc>
              <a:spcBef>
                <a:spcPts val="375"/>
              </a:spcBef>
              <a:buFont typeface="Arial" panose="020B0604020202020204" pitchFamily="34" charset="0"/>
              <a:buNone/>
              <a:defRPr sz="1500" b="0" i="0" kern="1200" baseline="0">
                <a:solidFill>
                  <a:schemeClr val="tx1">
                    <a:tint val="75000"/>
                  </a:schemeClr>
                </a:solidFill>
                <a:latin typeface="+mj-lt"/>
                <a:ea typeface="+mn-ea"/>
                <a:cs typeface="+mn-cs"/>
              </a:defRPr>
            </a:lvl2pPr>
            <a:lvl3pPr marL="685800" indent="0" algn="l" defTabSz="685800" rtl="0" eaLnBrk="1" latinLnBrk="0" hangingPunct="1">
              <a:lnSpc>
                <a:spcPct val="90000"/>
              </a:lnSpc>
              <a:spcBef>
                <a:spcPts val="375"/>
              </a:spcBef>
              <a:buFont typeface="Arial" panose="020B0604020202020204" pitchFamily="34" charset="0"/>
              <a:buNone/>
              <a:defRPr sz="1350" b="0" i="0" kern="1200" baseline="0">
                <a:solidFill>
                  <a:schemeClr val="tx1">
                    <a:tint val="75000"/>
                  </a:schemeClr>
                </a:solidFill>
                <a:latin typeface="+mj-lt"/>
                <a:ea typeface="+mn-ea"/>
                <a:cs typeface="+mn-cs"/>
              </a:defRPr>
            </a:lvl3pPr>
            <a:lvl4pPr marL="1028700" indent="0" algn="l" defTabSz="685800" rtl="0" eaLnBrk="1" latinLnBrk="0" hangingPunct="1">
              <a:lnSpc>
                <a:spcPct val="90000"/>
              </a:lnSpc>
              <a:spcBef>
                <a:spcPts val="375"/>
              </a:spcBef>
              <a:buFont typeface="Arial" panose="020B0604020202020204" pitchFamily="34" charset="0"/>
              <a:buNone/>
              <a:defRPr sz="1200" b="0" i="0" kern="1200" baseline="0">
                <a:solidFill>
                  <a:schemeClr val="tx1">
                    <a:tint val="75000"/>
                  </a:schemeClr>
                </a:solidFill>
                <a:latin typeface="+mj-lt"/>
                <a:ea typeface="+mn-ea"/>
                <a:cs typeface="+mn-cs"/>
              </a:defRPr>
            </a:lvl4pPr>
            <a:lvl5pPr marL="1371600" indent="0" algn="l" defTabSz="685800" rtl="0" eaLnBrk="1" latinLnBrk="0" hangingPunct="1">
              <a:lnSpc>
                <a:spcPct val="90000"/>
              </a:lnSpc>
              <a:spcBef>
                <a:spcPts val="375"/>
              </a:spcBef>
              <a:buFont typeface="Arial" panose="020B0604020202020204" pitchFamily="34" charset="0"/>
              <a:buNone/>
              <a:defRPr sz="1200" b="0" i="0" kern="1200" baseline="0">
                <a:solidFill>
                  <a:schemeClr val="tx1">
                    <a:tint val="75000"/>
                  </a:schemeClr>
                </a:solidFill>
                <a:latin typeface="+mj-lt"/>
                <a:ea typeface="+mn-ea"/>
                <a:cs typeface="+mn-cs"/>
              </a:defRPr>
            </a:lvl5pPr>
            <a:lvl6pPr marL="1714500" indent="0" algn="l" defTabSz="685800" rtl="0" eaLnBrk="1" latinLnBrk="0" hangingPunct="1">
              <a:lnSpc>
                <a:spcPct val="90000"/>
              </a:lnSpc>
              <a:spcBef>
                <a:spcPts val="375"/>
              </a:spcBef>
              <a:buFont typeface="Arial" panose="020B0604020202020204" pitchFamily="34" charset="0"/>
              <a:buNone/>
              <a:defRPr sz="1200" kern="1200">
                <a:solidFill>
                  <a:schemeClr val="tx1">
                    <a:tint val="75000"/>
                  </a:schemeClr>
                </a:solidFill>
                <a:latin typeface="+mn-lt"/>
                <a:ea typeface="+mn-ea"/>
                <a:cs typeface="+mn-cs"/>
              </a:defRPr>
            </a:lvl6pPr>
            <a:lvl7pPr marL="2057400" indent="0" algn="l" defTabSz="685800" rtl="0" eaLnBrk="1" latinLnBrk="0" hangingPunct="1">
              <a:lnSpc>
                <a:spcPct val="90000"/>
              </a:lnSpc>
              <a:spcBef>
                <a:spcPts val="375"/>
              </a:spcBef>
              <a:buFont typeface="Arial" panose="020B0604020202020204" pitchFamily="34" charset="0"/>
              <a:buNone/>
              <a:defRPr sz="1200" kern="1200">
                <a:solidFill>
                  <a:schemeClr val="tx1">
                    <a:tint val="75000"/>
                  </a:schemeClr>
                </a:solidFill>
                <a:latin typeface="+mn-lt"/>
                <a:ea typeface="+mn-ea"/>
                <a:cs typeface="+mn-cs"/>
              </a:defRPr>
            </a:lvl7pPr>
            <a:lvl8pPr marL="2400300" indent="0" algn="l" defTabSz="685800" rtl="0" eaLnBrk="1" latinLnBrk="0" hangingPunct="1">
              <a:lnSpc>
                <a:spcPct val="90000"/>
              </a:lnSpc>
              <a:spcBef>
                <a:spcPts val="375"/>
              </a:spcBef>
              <a:buFont typeface="Arial" panose="020B0604020202020204" pitchFamily="34" charset="0"/>
              <a:buNone/>
              <a:defRPr sz="1200" kern="1200">
                <a:solidFill>
                  <a:schemeClr val="tx1">
                    <a:tint val="75000"/>
                  </a:schemeClr>
                </a:solidFill>
                <a:latin typeface="+mn-lt"/>
                <a:ea typeface="+mn-ea"/>
                <a:cs typeface="+mn-cs"/>
              </a:defRPr>
            </a:lvl8pPr>
            <a:lvl9pPr marL="2743200" indent="0" algn="l" defTabSz="685800" rtl="0" eaLnBrk="1" latinLnBrk="0" hangingPunct="1">
              <a:lnSpc>
                <a:spcPct val="90000"/>
              </a:lnSpc>
              <a:spcBef>
                <a:spcPts val="375"/>
              </a:spcBef>
              <a:buFont typeface="Arial" panose="020B0604020202020204" pitchFamily="34" charset="0"/>
              <a:buNone/>
              <a:defRPr sz="1200" kern="1200">
                <a:solidFill>
                  <a:schemeClr val="tx1">
                    <a:tint val="75000"/>
                  </a:schemeClr>
                </a:solidFill>
                <a:latin typeface="+mn-lt"/>
                <a:ea typeface="+mn-ea"/>
                <a:cs typeface="+mn-cs"/>
              </a:defRPr>
            </a:lvl9pPr>
          </a:lstStyle>
          <a:p>
            <a:pPr marL="136840" indent="-136840">
              <a:buFont typeface="Arial" panose="020B0604020202020204" pitchFamily="34" charset="0"/>
              <a:buChar char="•"/>
              <a:defRPr/>
            </a:pPr>
            <a:r>
              <a:rPr lang="en-GB" sz="1200" b="1" dirty="0">
                <a:latin typeface="Calibri" panose="020F0502020204030204" pitchFamily="34" charset="0"/>
                <a:cs typeface="Arial" pitchFamily="34" charset="0"/>
              </a:rPr>
              <a:t>Our central aim is to </a:t>
            </a:r>
            <a:r>
              <a:rPr lang="en-GB" sz="1200" b="1" dirty="0">
                <a:solidFill>
                  <a:srgbClr val="EC6811"/>
                </a:solidFill>
                <a:latin typeface="Calibri" panose="020F0502020204030204"/>
                <a:ea typeface="+mj-ea"/>
                <a:cs typeface="+mj-cs"/>
              </a:rPr>
              <a:t>maximise Change in FCBVS</a:t>
            </a:r>
            <a:r>
              <a:rPr lang="en-GB" sz="1200" baseline="30000" dirty="0">
                <a:latin typeface="Calibri" panose="020F0502020204030204" pitchFamily="34" charset="0"/>
                <a:ea typeface="+mj-ea"/>
                <a:cs typeface="Arial" pitchFamily="34" charset="0"/>
              </a:rPr>
              <a:t>(1)</a:t>
            </a:r>
            <a:endParaRPr lang="en-GB" sz="1200" b="1" baseline="30000" dirty="0">
              <a:latin typeface="Calibri" panose="020F0502020204030204" pitchFamily="34" charset="0"/>
              <a:cs typeface="Arial" pitchFamily="34" charset="0"/>
            </a:endParaRPr>
          </a:p>
          <a:p>
            <a:pPr marL="479740" lvl="1" indent="-136840">
              <a:buFont typeface="Arial" panose="020B0604020202020204" pitchFamily="34" charset="0"/>
              <a:buChar char="•"/>
              <a:defRPr/>
            </a:pPr>
            <a:r>
              <a:rPr lang="en-GB" sz="1200" dirty="0">
                <a:solidFill>
                  <a:srgbClr val="404140"/>
                </a:solidFill>
                <a:latin typeface="Calibri" panose="020F0502020204030204" pitchFamily="34" charset="0"/>
                <a:cs typeface="Arial" pitchFamily="34" charset="0"/>
              </a:rPr>
              <a:t>We do this by maximising the growth opportunity whilst pricing is supportive and retrenching in weaker markets, when we are not being paid appropriately to take the risk</a:t>
            </a:r>
          </a:p>
          <a:p>
            <a:pPr marL="136840" indent="-136840">
              <a:buFont typeface="Arial" panose="020B0604020202020204" pitchFamily="34" charset="0"/>
              <a:buChar char="•"/>
              <a:defRPr/>
            </a:pPr>
            <a:r>
              <a:rPr lang="en-GB" sz="1200" b="1" dirty="0">
                <a:solidFill>
                  <a:srgbClr val="404140"/>
                </a:solidFill>
                <a:latin typeface="Calibri" panose="020F0502020204030204" pitchFamily="34" charset="0"/>
                <a:cs typeface="Arial" pitchFamily="34" charset="0"/>
              </a:rPr>
              <a:t>Diversification into new lines </a:t>
            </a:r>
          </a:p>
          <a:p>
            <a:pPr marL="479740" lvl="1" indent="-136840">
              <a:buFont typeface="Arial" panose="020B0604020202020204" pitchFamily="34" charset="0"/>
              <a:buChar char="•"/>
              <a:defRPr/>
            </a:pPr>
            <a:r>
              <a:rPr lang="en-GB" sz="1200" dirty="0">
                <a:solidFill>
                  <a:srgbClr val="404140"/>
                </a:solidFill>
                <a:latin typeface="Calibri" panose="020F0502020204030204" pitchFamily="34" charset="0"/>
                <a:cs typeface="Arial" pitchFamily="34" charset="0"/>
              </a:rPr>
              <a:t>This has been a key part of our strategy over the last three years to produce a broader business that’s more balanced to help us navigate the cycle. This should help us deliver a more sustainable, less volatile, improved Change in FCBVS</a:t>
            </a:r>
          </a:p>
          <a:p>
            <a:pPr marL="136840" indent="-136840">
              <a:buFont typeface="Arial" panose="020B0604020202020204" pitchFamily="34" charset="0"/>
              <a:buChar char="•"/>
              <a:defRPr/>
            </a:pPr>
            <a:r>
              <a:rPr lang="en-GB" sz="1200" b="1" dirty="0">
                <a:latin typeface="Calibri" panose="020F0502020204030204" pitchFamily="34" charset="0"/>
                <a:cs typeface="Arial" pitchFamily="34" charset="0"/>
              </a:rPr>
              <a:t>Since 2018 we have been building our product offering by hiring talented teams</a:t>
            </a:r>
          </a:p>
          <a:p>
            <a:pPr marL="479740" lvl="1" indent="-136840">
              <a:buFont typeface="Arial" panose="020B0604020202020204" pitchFamily="34" charset="0"/>
              <a:buChar char="•"/>
              <a:defRPr/>
            </a:pPr>
            <a:r>
              <a:rPr lang="en-GB" sz="1200" dirty="0">
                <a:solidFill>
                  <a:srgbClr val="404140"/>
                </a:solidFill>
                <a:latin typeface="Calibri" panose="020F0502020204030204" pitchFamily="34" charset="0"/>
                <a:cs typeface="Arial" pitchFamily="34" charset="0"/>
              </a:rPr>
              <a:t>2018 - Downstream energy, Power, Aviation deductible</a:t>
            </a:r>
          </a:p>
          <a:p>
            <a:pPr marL="479740" lvl="1" indent="-136840">
              <a:buFont typeface="Arial" panose="020B0604020202020204" pitchFamily="34" charset="0"/>
              <a:buChar char="•"/>
              <a:defRPr/>
            </a:pPr>
            <a:r>
              <a:rPr lang="en-GB" sz="1200" dirty="0">
                <a:solidFill>
                  <a:srgbClr val="404140"/>
                </a:solidFill>
                <a:latin typeface="Calibri" panose="020F0502020204030204" pitchFamily="34" charset="0"/>
                <a:cs typeface="Arial" pitchFamily="34" charset="0"/>
              </a:rPr>
              <a:t>2020-2021 - Specialty reinsurance, Casualty reinsurance and Accident &amp; Health </a:t>
            </a:r>
          </a:p>
          <a:p>
            <a:pPr marL="479740" lvl="1" indent="-136840">
              <a:buFont typeface="Arial" panose="020B0604020202020204" pitchFamily="34" charset="0"/>
              <a:buChar char="•"/>
              <a:defRPr/>
            </a:pPr>
            <a:r>
              <a:rPr lang="en-GB" sz="1200" dirty="0">
                <a:solidFill>
                  <a:srgbClr val="404140"/>
                </a:solidFill>
                <a:latin typeface="Calibri" panose="020F0502020204030204" pitchFamily="34" charset="0"/>
                <a:cs typeface="Arial" pitchFamily="34" charset="0"/>
              </a:rPr>
              <a:t>2021 - A new Marine liability underwriter joins in mid-2021 and we are actively reviewing further new underwriting opportunities</a:t>
            </a:r>
          </a:p>
          <a:p>
            <a:pPr marL="479740" lvl="1" indent="-136840">
              <a:buFont typeface="Arial" panose="020B0604020202020204" pitchFamily="34" charset="0"/>
              <a:buChar char="•"/>
              <a:defRPr/>
            </a:pPr>
            <a:r>
              <a:rPr lang="en-GB" sz="1200" dirty="0">
                <a:solidFill>
                  <a:srgbClr val="404140"/>
                </a:solidFill>
                <a:latin typeface="Calibri" panose="020F0502020204030204" pitchFamily="34" charset="0"/>
                <a:cs typeface="Arial" pitchFamily="34" charset="0"/>
              </a:rPr>
              <a:t>A number of these new products run at higher attritional loss ratios than the historic business</a:t>
            </a:r>
          </a:p>
          <a:p>
            <a:pPr marL="479740" lvl="1" indent="-136840">
              <a:buFont typeface="Arial" panose="020B0604020202020204" pitchFamily="34" charset="0"/>
              <a:buChar char="•"/>
              <a:defRPr/>
            </a:pPr>
            <a:r>
              <a:rPr lang="en-GB" sz="1200" dirty="0">
                <a:solidFill>
                  <a:srgbClr val="404140"/>
                </a:solidFill>
                <a:latin typeface="Calibri" panose="020F0502020204030204" pitchFamily="34" charset="0"/>
                <a:cs typeface="Arial" pitchFamily="34" charset="0"/>
              </a:rPr>
              <a:t>Importantly, they are also substantially less capital intensive than our catastrophe-exposed products, meaning profitable business is accretive to the Change in FCBVS</a:t>
            </a:r>
          </a:p>
          <a:p>
            <a:pPr marL="136840" indent="-136840">
              <a:buFont typeface="Arial" panose="020B0604020202020204" pitchFamily="34" charset="0"/>
              <a:buChar char="•"/>
              <a:defRPr/>
            </a:pPr>
            <a:r>
              <a:rPr lang="en-GB" sz="1200" b="1" dirty="0">
                <a:latin typeface="Calibri" panose="020F0502020204030204" pitchFamily="34" charset="0"/>
                <a:cs typeface="Arial" pitchFamily="34" charset="0"/>
              </a:rPr>
              <a:t>Our acquisition cost ratio and admin expense ratio will benefit from premium growth, with the acquisition cost ratio also likely to benefit from changes to the business mix</a:t>
            </a:r>
          </a:p>
          <a:p>
            <a:pPr marL="136840" indent="-136840">
              <a:buFont typeface="Arial" panose="020B0604020202020204" pitchFamily="34" charset="0"/>
              <a:buChar char="•"/>
              <a:defRPr/>
            </a:pPr>
            <a:endParaRPr lang="en-GB" sz="1200" dirty="0">
              <a:solidFill>
                <a:srgbClr val="404140"/>
              </a:solidFill>
              <a:latin typeface="Calibri" panose="020F0502020204030204" pitchFamily="34" charset="0"/>
              <a:cs typeface="Arial" pitchFamily="34" charset="0"/>
            </a:endParaRPr>
          </a:p>
          <a:p>
            <a:pPr defTabSz="547361">
              <a:spcBef>
                <a:spcPts val="598"/>
              </a:spcBef>
              <a:defRPr/>
            </a:pPr>
            <a:endParaRPr lang="en-GB" sz="1200" dirty="0">
              <a:solidFill>
                <a:srgbClr val="404140"/>
              </a:solidFill>
              <a:latin typeface="Calibri Light" panose="020F0302020204030204"/>
            </a:endParaRPr>
          </a:p>
        </p:txBody>
      </p:sp>
      <p:sp>
        <p:nvSpPr>
          <p:cNvPr id="5" name="Title 1"/>
          <p:cNvSpPr txBox="1">
            <a:spLocks/>
          </p:cNvSpPr>
          <p:nvPr/>
        </p:nvSpPr>
        <p:spPr>
          <a:xfrm>
            <a:off x="1" y="434293"/>
            <a:ext cx="7561262" cy="668334"/>
          </a:xfrm>
          <a:prstGeom prst="rect">
            <a:avLst/>
          </a:prstGeom>
        </p:spPr>
        <p:txBody>
          <a:bodyPr vert="horz" lIns="72977" tIns="36488" rIns="72977" bIns="36488" rtlCol="0" anchor="ctr">
            <a:normAutofit/>
          </a:bodyPr>
          <a:lstStyle>
            <a:lvl1pPr algn="l" defTabSz="685800" rtl="0" eaLnBrk="1" latinLnBrk="0" hangingPunct="1">
              <a:lnSpc>
                <a:spcPct val="90000"/>
              </a:lnSpc>
              <a:spcBef>
                <a:spcPct val="0"/>
              </a:spcBef>
              <a:buNone/>
              <a:defRPr sz="1800" b="1" i="0" kern="1200">
                <a:solidFill>
                  <a:srgbClr val="414140"/>
                </a:solidFill>
                <a:latin typeface="+mn-lt"/>
                <a:ea typeface="+mj-ea"/>
                <a:cs typeface="+mj-cs"/>
              </a:defRPr>
            </a:lvl1pPr>
          </a:lstStyle>
          <a:p>
            <a:pPr defTabSz="547361">
              <a:defRPr/>
            </a:pPr>
            <a:r>
              <a:rPr lang="en-US" dirty="0">
                <a:solidFill>
                  <a:srgbClr val="EC6811"/>
                </a:solidFill>
                <a:latin typeface="Calibri" panose="020F0502020204030204"/>
              </a:rPr>
              <a:t>	Taking advantage of the harder market</a:t>
            </a:r>
            <a:br>
              <a:rPr lang="en-US" dirty="0">
                <a:solidFill>
                  <a:srgbClr val="EC6811"/>
                </a:solidFill>
                <a:latin typeface="Calibri" panose="020F0502020204030204"/>
              </a:rPr>
            </a:br>
            <a:endParaRPr lang="en-GB" dirty="0">
              <a:latin typeface="Calibri" panose="020F0502020204030204"/>
            </a:endParaRPr>
          </a:p>
        </p:txBody>
      </p:sp>
      <p:sp>
        <p:nvSpPr>
          <p:cNvPr id="7" name="Slide Number Placeholder 6">
            <a:extLst>
              <a:ext uri="{FF2B5EF4-FFF2-40B4-BE49-F238E27FC236}">
                <a16:creationId xmlns:a16="http://schemas.microsoft.com/office/drawing/2014/main" id="{7B7ED025-3121-4E9C-81FD-A6FCBB315859}"/>
              </a:ext>
            </a:extLst>
          </p:cNvPr>
          <p:cNvSpPr>
            <a:spLocks noGrp="1"/>
          </p:cNvSpPr>
          <p:nvPr>
            <p:ph type="sldNum" sz="quarter" idx="12"/>
          </p:nvPr>
        </p:nvSpPr>
        <p:spPr/>
        <p:txBody>
          <a:bodyPr/>
          <a:lstStyle/>
          <a:p>
            <a:fld id="{91AAE54F-4162-41D3-8A8F-E1EF35DCDC3B}" type="slidenum">
              <a:rPr lang="en-GB" smtClean="0"/>
              <a:t>4</a:t>
            </a:fld>
            <a:endParaRPr lang="en-GB" dirty="0"/>
          </a:p>
        </p:txBody>
      </p:sp>
      <p:sp>
        <p:nvSpPr>
          <p:cNvPr id="2" name="TextBox 1">
            <a:extLst>
              <a:ext uri="{FF2B5EF4-FFF2-40B4-BE49-F238E27FC236}">
                <a16:creationId xmlns:a16="http://schemas.microsoft.com/office/drawing/2014/main" id="{948E154B-6FE4-47CE-BE42-080DA8D063C8}"/>
              </a:ext>
            </a:extLst>
          </p:cNvPr>
          <p:cNvSpPr txBox="1"/>
          <p:nvPr/>
        </p:nvSpPr>
        <p:spPr>
          <a:xfrm>
            <a:off x="684287" y="4761298"/>
            <a:ext cx="4490332" cy="215444"/>
          </a:xfrm>
          <a:prstGeom prst="rect">
            <a:avLst/>
          </a:prstGeom>
          <a:noFill/>
        </p:spPr>
        <p:txBody>
          <a:bodyPr wrap="none" rtlCol="0">
            <a:spAutoFit/>
          </a:bodyPr>
          <a:lstStyle/>
          <a:p>
            <a:r>
              <a:rPr lang="en-GB" sz="800" baseline="30000" dirty="0"/>
              <a:t>(1) </a:t>
            </a:r>
            <a:r>
              <a:rPr lang="en-GB" sz="800" dirty="0"/>
              <a:t>Change in fully converted book value per share adjusted for dividends, previously referred to as </a:t>
            </a:r>
            <a:r>
              <a:rPr lang="en-GB" sz="800" dirty="0" err="1"/>
              <a:t>RoE</a:t>
            </a:r>
            <a:endParaRPr lang="en-GB" sz="800" dirty="0"/>
          </a:p>
        </p:txBody>
      </p:sp>
    </p:spTree>
    <p:extLst>
      <p:ext uri="{BB962C8B-B14F-4D97-AF65-F5344CB8AC3E}">
        <p14:creationId xmlns:p14="http://schemas.microsoft.com/office/powerpoint/2010/main" val="39728745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2"/>
          <p:cNvSpPr txBox="1">
            <a:spLocks/>
          </p:cNvSpPr>
          <p:nvPr/>
        </p:nvSpPr>
        <p:spPr>
          <a:xfrm>
            <a:off x="749983" y="859096"/>
            <a:ext cx="5816421" cy="1008112"/>
          </a:xfrm>
          <a:prstGeom prst="rect">
            <a:avLst/>
          </a:prstGeom>
        </p:spPr>
        <p:txBody>
          <a:bodyPr vert="horz" lIns="72977" tIns="36488" rIns="72977" bIns="36488" rtlCol="0">
            <a:normAutofit/>
          </a:bodyPr>
          <a:lstStyle>
            <a:lvl1pPr marL="0" indent="0" algn="l" defTabSz="685800" rtl="0" eaLnBrk="1" latinLnBrk="0" hangingPunct="1">
              <a:lnSpc>
                <a:spcPct val="90000"/>
              </a:lnSpc>
              <a:spcBef>
                <a:spcPts val="750"/>
              </a:spcBef>
              <a:buFont typeface="Arial" panose="020B0604020202020204" pitchFamily="34" charset="0"/>
              <a:buNone/>
              <a:defRPr sz="1100" b="0" i="0" kern="1200" baseline="0">
                <a:solidFill>
                  <a:schemeClr val="tx1"/>
                </a:solidFill>
                <a:latin typeface="+mj-lt"/>
                <a:ea typeface="+mn-ea"/>
                <a:cs typeface="+mn-cs"/>
              </a:defRPr>
            </a:lvl1pPr>
            <a:lvl2pPr marL="342900" indent="0" algn="l" defTabSz="685800" rtl="0" eaLnBrk="1" latinLnBrk="0" hangingPunct="1">
              <a:lnSpc>
                <a:spcPct val="90000"/>
              </a:lnSpc>
              <a:spcBef>
                <a:spcPts val="375"/>
              </a:spcBef>
              <a:buFont typeface="Arial" panose="020B0604020202020204" pitchFamily="34" charset="0"/>
              <a:buNone/>
              <a:defRPr sz="1500" b="0" i="0" kern="1200" baseline="0">
                <a:solidFill>
                  <a:schemeClr val="tx1">
                    <a:tint val="75000"/>
                  </a:schemeClr>
                </a:solidFill>
                <a:latin typeface="+mj-lt"/>
                <a:ea typeface="+mn-ea"/>
                <a:cs typeface="+mn-cs"/>
              </a:defRPr>
            </a:lvl2pPr>
            <a:lvl3pPr marL="685800" indent="0" algn="l" defTabSz="685800" rtl="0" eaLnBrk="1" latinLnBrk="0" hangingPunct="1">
              <a:lnSpc>
                <a:spcPct val="90000"/>
              </a:lnSpc>
              <a:spcBef>
                <a:spcPts val="375"/>
              </a:spcBef>
              <a:buFont typeface="Arial" panose="020B0604020202020204" pitchFamily="34" charset="0"/>
              <a:buNone/>
              <a:defRPr sz="1350" b="0" i="0" kern="1200" baseline="0">
                <a:solidFill>
                  <a:schemeClr val="tx1">
                    <a:tint val="75000"/>
                  </a:schemeClr>
                </a:solidFill>
                <a:latin typeface="+mj-lt"/>
                <a:ea typeface="+mn-ea"/>
                <a:cs typeface="+mn-cs"/>
              </a:defRPr>
            </a:lvl3pPr>
            <a:lvl4pPr marL="1028700" indent="0" algn="l" defTabSz="685800" rtl="0" eaLnBrk="1" latinLnBrk="0" hangingPunct="1">
              <a:lnSpc>
                <a:spcPct val="90000"/>
              </a:lnSpc>
              <a:spcBef>
                <a:spcPts val="375"/>
              </a:spcBef>
              <a:buFont typeface="Arial" panose="020B0604020202020204" pitchFamily="34" charset="0"/>
              <a:buNone/>
              <a:defRPr sz="1200" b="0" i="0" kern="1200" baseline="0">
                <a:solidFill>
                  <a:schemeClr val="tx1">
                    <a:tint val="75000"/>
                  </a:schemeClr>
                </a:solidFill>
                <a:latin typeface="+mj-lt"/>
                <a:ea typeface="+mn-ea"/>
                <a:cs typeface="+mn-cs"/>
              </a:defRPr>
            </a:lvl4pPr>
            <a:lvl5pPr marL="1371600" indent="0" algn="l" defTabSz="685800" rtl="0" eaLnBrk="1" latinLnBrk="0" hangingPunct="1">
              <a:lnSpc>
                <a:spcPct val="90000"/>
              </a:lnSpc>
              <a:spcBef>
                <a:spcPts val="375"/>
              </a:spcBef>
              <a:buFont typeface="Arial" panose="020B0604020202020204" pitchFamily="34" charset="0"/>
              <a:buNone/>
              <a:defRPr sz="1200" b="0" i="0" kern="1200" baseline="0">
                <a:solidFill>
                  <a:schemeClr val="tx1">
                    <a:tint val="75000"/>
                  </a:schemeClr>
                </a:solidFill>
                <a:latin typeface="+mj-lt"/>
                <a:ea typeface="+mn-ea"/>
                <a:cs typeface="+mn-cs"/>
              </a:defRPr>
            </a:lvl5pPr>
            <a:lvl6pPr marL="1714500" indent="0" algn="l" defTabSz="685800" rtl="0" eaLnBrk="1" latinLnBrk="0" hangingPunct="1">
              <a:lnSpc>
                <a:spcPct val="90000"/>
              </a:lnSpc>
              <a:spcBef>
                <a:spcPts val="375"/>
              </a:spcBef>
              <a:buFont typeface="Arial" panose="020B0604020202020204" pitchFamily="34" charset="0"/>
              <a:buNone/>
              <a:defRPr sz="1200" kern="1200">
                <a:solidFill>
                  <a:schemeClr val="tx1">
                    <a:tint val="75000"/>
                  </a:schemeClr>
                </a:solidFill>
                <a:latin typeface="+mn-lt"/>
                <a:ea typeface="+mn-ea"/>
                <a:cs typeface="+mn-cs"/>
              </a:defRPr>
            </a:lvl6pPr>
            <a:lvl7pPr marL="2057400" indent="0" algn="l" defTabSz="685800" rtl="0" eaLnBrk="1" latinLnBrk="0" hangingPunct="1">
              <a:lnSpc>
                <a:spcPct val="90000"/>
              </a:lnSpc>
              <a:spcBef>
                <a:spcPts val="375"/>
              </a:spcBef>
              <a:buFont typeface="Arial" panose="020B0604020202020204" pitchFamily="34" charset="0"/>
              <a:buNone/>
              <a:defRPr sz="1200" kern="1200">
                <a:solidFill>
                  <a:schemeClr val="tx1">
                    <a:tint val="75000"/>
                  </a:schemeClr>
                </a:solidFill>
                <a:latin typeface="+mn-lt"/>
                <a:ea typeface="+mn-ea"/>
                <a:cs typeface="+mn-cs"/>
              </a:defRPr>
            </a:lvl7pPr>
            <a:lvl8pPr marL="2400300" indent="0" algn="l" defTabSz="685800" rtl="0" eaLnBrk="1" latinLnBrk="0" hangingPunct="1">
              <a:lnSpc>
                <a:spcPct val="90000"/>
              </a:lnSpc>
              <a:spcBef>
                <a:spcPts val="375"/>
              </a:spcBef>
              <a:buFont typeface="Arial" panose="020B0604020202020204" pitchFamily="34" charset="0"/>
              <a:buNone/>
              <a:defRPr sz="1200" kern="1200">
                <a:solidFill>
                  <a:schemeClr val="tx1">
                    <a:tint val="75000"/>
                  </a:schemeClr>
                </a:solidFill>
                <a:latin typeface="+mn-lt"/>
                <a:ea typeface="+mn-ea"/>
                <a:cs typeface="+mn-cs"/>
              </a:defRPr>
            </a:lvl8pPr>
            <a:lvl9pPr marL="2743200" indent="0" algn="l" defTabSz="685800" rtl="0" eaLnBrk="1" latinLnBrk="0" hangingPunct="1">
              <a:lnSpc>
                <a:spcPct val="90000"/>
              </a:lnSpc>
              <a:spcBef>
                <a:spcPts val="375"/>
              </a:spcBef>
              <a:buFont typeface="Arial" panose="020B0604020202020204" pitchFamily="34" charset="0"/>
              <a:buNone/>
              <a:defRPr sz="1200" kern="1200">
                <a:solidFill>
                  <a:schemeClr val="tx1">
                    <a:tint val="75000"/>
                  </a:schemeClr>
                </a:solidFill>
                <a:latin typeface="+mn-lt"/>
                <a:ea typeface="+mn-ea"/>
                <a:cs typeface="+mn-cs"/>
              </a:defRPr>
            </a:lvl9pPr>
          </a:lstStyle>
          <a:p>
            <a:pPr>
              <a:defRPr/>
            </a:pPr>
            <a:endParaRPr lang="en-GB" sz="798" dirty="0">
              <a:solidFill>
                <a:srgbClr val="404140"/>
              </a:solidFill>
              <a:latin typeface="Calibri" panose="020F0502020204030204" pitchFamily="34" charset="0"/>
              <a:cs typeface="Arial" pitchFamily="34" charset="0"/>
            </a:endParaRPr>
          </a:p>
          <a:p>
            <a:pPr defTabSz="547361">
              <a:spcBef>
                <a:spcPts val="598"/>
              </a:spcBef>
              <a:defRPr/>
            </a:pPr>
            <a:endParaRPr lang="en-GB" sz="878" dirty="0">
              <a:solidFill>
                <a:srgbClr val="404140"/>
              </a:solidFill>
              <a:latin typeface="Calibri Light" panose="020F0302020204030204"/>
            </a:endParaRPr>
          </a:p>
        </p:txBody>
      </p:sp>
      <p:sp>
        <p:nvSpPr>
          <p:cNvPr id="11" name="Slide Number Placeholder 10">
            <a:extLst>
              <a:ext uri="{FF2B5EF4-FFF2-40B4-BE49-F238E27FC236}">
                <a16:creationId xmlns:a16="http://schemas.microsoft.com/office/drawing/2014/main" id="{506DCFAE-1E0A-445B-ADBF-F485024DF014}"/>
              </a:ext>
            </a:extLst>
          </p:cNvPr>
          <p:cNvSpPr>
            <a:spLocks noGrp="1"/>
          </p:cNvSpPr>
          <p:nvPr>
            <p:ph type="sldNum" sz="quarter" idx="12"/>
          </p:nvPr>
        </p:nvSpPr>
        <p:spPr/>
        <p:txBody>
          <a:bodyPr/>
          <a:lstStyle/>
          <a:p>
            <a:fld id="{91AAE54F-4162-41D3-8A8F-E1EF35DCDC3B}" type="slidenum">
              <a:rPr lang="en-GB" smtClean="0"/>
              <a:t>5</a:t>
            </a:fld>
            <a:endParaRPr lang="en-GB"/>
          </a:p>
        </p:txBody>
      </p:sp>
      <p:sp>
        <p:nvSpPr>
          <p:cNvPr id="2" name="TextBox 1">
            <a:extLst>
              <a:ext uri="{FF2B5EF4-FFF2-40B4-BE49-F238E27FC236}">
                <a16:creationId xmlns:a16="http://schemas.microsoft.com/office/drawing/2014/main" id="{7E46ED24-7EDA-4487-A718-8A8FA6310686}"/>
              </a:ext>
            </a:extLst>
          </p:cNvPr>
          <p:cNvSpPr txBox="1"/>
          <p:nvPr/>
        </p:nvSpPr>
        <p:spPr>
          <a:xfrm>
            <a:off x="540271" y="4663090"/>
            <a:ext cx="6552728" cy="276999"/>
          </a:xfrm>
          <a:prstGeom prst="rect">
            <a:avLst/>
          </a:prstGeom>
          <a:noFill/>
          <a:ln>
            <a:noFill/>
          </a:ln>
        </p:spPr>
        <p:txBody>
          <a:bodyPr wrap="square" rtlCol="0">
            <a:spAutoFit/>
          </a:bodyPr>
          <a:lstStyle/>
          <a:p>
            <a:pPr marL="171450" indent="-171450">
              <a:buFont typeface="Arial" panose="020B0604020202020204" pitchFamily="34" charset="0"/>
              <a:buChar char="•"/>
            </a:pPr>
            <a:r>
              <a:rPr lang="en-GB" sz="1200" b="1" dirty="0"/>
              <a:t>Growth in this hardening market is key to our ability to provide superior returns across the cycle</a:t>
            </a:r>
          </a:p>
        </p:txBody>
      </p:sp>
      <p:sp>
        <p:nvSpPr>
          <p:cNvPr id="14" name="Title 1">
            <a:extLst>
              <a:ext uri="{FF2B5EF4-FFF2-40B4-BE49-F238E27FC236}">
                <a16:creationId xmlns:a16="http://schemas.microsoft.com/office/drawing/2014/main" id="{2306C5BF-4CFB-478D-BCC7-906CD96DD485}"/>
              </a:ext>
            </a:extLst>
          </p:cNvPr>
          <p:cNvSpPr txBox="1">
            <a:spLocks/>
          </p:cNvSpPr>
          <p:nvPr/>
        </p:nvSpPr>
        <p:spPr>
          <a:xfrm>
            <a:off x="1" y="556125"/>
            <a:ext cx="7561262" cy="668334"/>
          </a:xfrm>
          <a:prstGeom prst="rect">
            <a:avLst/>
          </a:prstGeom>
        </p:spPr>
        <p:txBody>
          <a:bodyPr vert="horz" lIns="72977" tIns="36488" rIns="72977" bIns="36488" rtlCol="0" anchor="ctr">
            <a:noAutofit/>
          </a:bodyPr>
          <a:lstStyle>
            <a:lvl1pPr algn="l" defTabSz="685800" rtl="0" eaLnBrk="1" latinLnBrk="0" hangingPunct="1">
              <a:lnSpc>
                <a:spcPct val="90000"/>
              </a:lnSpc>
              <a:spcBef>
                <a:spcPct val="0"/>
              </a:spcBef>
              <a:buNone/>
              <a:defRPr sz="1800" b="1" i="0" kern="1200">
                <a:solidFill>
                  <a:srgbClr val="414140"/>
                </a:solidFill>
                <a:latin typeface="+mn-lt"/>
                <a:ea typeface="+mj-ea"/>
                <a:cs typeface="+mj-cs"/>
              </a:defRPr>
            </a:lvl1pPr>
          </a:lstStyle>
          <a:p>
            <a:pPr defTabSz="547361">
              <a:defRPr/>
            </a:pPr>
            <a:r>
              <a:rPr lang="en-US" dirty="0">
                <a:solidFill>
                  <a:srgbClr val="EC6811"/>
                </a:solidFill>
                <a:latin typeface="Calibri" panose="020F0502020204030204"/>
              </a:rPr>
              <a:t>	Why now?  Lancashire is well placed to seize the opportunities</a:t>
            </a:r>
          </a:p>
          <a:p>
            <a:pPr defTabSz="547361">
              <a:defRPr/>
            </a:pPr>
            <a:r>
              <a:rPr lang="en-US" dirty="0">
                <a:solidFill>
                  <a:srgbClr val="EC6811"/>
                </a:solidFill>
                <a:latin typeface="Calibri" panose="020F0502020204030204"/>
              </a:rPr>
              <a:t>	in a hardening market</a:t>
            </a:r>
            <a:br>
              <a:rPr lang="en-US" dirty="0">
                <a:solidFill>
                  <a:srgbClr val="EC6811"/>
                </a:solidFill>
                <a:latin typeface="Calibri" panose="020F0502020204030204"/>
              </a:rPr>
            </a:br>
            <a:endParaRPr lang="en-GB" dirty="0">
              <a:latin typeface="Calibri" panose="020F0502020204030204"/>
            </a:endParaRPr>
          </a:p>
        </p:txBody>
      </p:sp>
      <p:pic>
        <p:nvPicPr>
          <p:cNvPr id="18" name="Picture 17">
            <a:extLst>
              <a:ext uri="{FF2B5EF4-FFF2-40B4-BE49-F238E27FC236}">
                <a16:creationId xmlns:a16="http://schemas.microsoft.com/office/drawing/2014/main" id="{A2B3D717-6080-4404-AAA8-9F03C50522A8}"/>
              </a:ext>
            </a:extLst>
          </p:cNvPr>
          <p:cNvPicPr>
            <a:picLocks noChangeAspect="1"/>
          </p:cNvPicPr>
          <p:nvPr/>
        </p:nvPicPr>
        <p:blipFill>
          <a:blip r:embed="rId2"/>
          <a:stretch>
            <a:fillRect/>
          </a:stretch>
        </p:blipFill>
        <p:spPr>
          <a:xfrm>
            <a:off x="612279" y="1165447"/>
            <a:ext cx="6468417" cy="3371380"/>
          </a:xfrm>
          <a:prstGeom prst="rect">
            <a:avLst/>
          </a:prstGeom>
        </p:spPr>
      </p:pic>
    </p:spTree>
    <p:extLst>
      <p:ext uri="{BB962C8B-B14F-4D97-AF65-F5344CB8AC3E}">
        <p14:creationId xmlns:p14="http://schemas.microsoft.com/office/powerpoint/2010/main" val="37345322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2"/>
          <p:cNvSpPr txBox="1">
            <a:spLocks/>
          </p:cNvSpPr>
          <p:nvPr/>
        </p:nvSpPr>
        <p:spPr>
          <a:xfrm>
            <a:off x="872420" y="2365830"/>
            <a:ext cx="5816421" cy="1529298"/>
          </a:xfrm>
          <a:prstGeom prst="rect">
            <a:avLst/>
          </a:prstGeom>
        </p:spPr>
        <p:txBody>
          <a:bodyPr vert="horz" lIns="72977" tIns="36488" rIns="72977" bIns="36488" rtlCol="0">
            <a:normAutofit/>
          </a:bodyPr>
          <a:lstStyle>
            <a:lvl1pPr marL="0" indent="0" algn="l" defTabSz="685800" rtl="0" eaLnBrk="1" latinLnBrk="0" hangingPunct="1">
              <a:lnSpc>
                <a:spcPct val="90000"/>
              </a:lnSpc>
              <a:spcBef>
                <a:spcPts val="750"/>
              </a:spcBef>
              <a:buFont typeface="Arial" panose="020B0604020202020204" pitchFamily="34" charset="0"/>
              <a:buNone/>
              <a:defRPr sz="1100" b="0" i="0" kern="1200" baseline="0">
                <a:solidFill>
                  <a:schemeClr val="tx1"/>
                </a:solidFill>
                <a:latin typeface="+mj-lt"/>
                <a:ea typeface="+mn-ea"/>
                <a:cs typeface="+mn-cs"/>
              </a:defRPr>
            </a:lvl1pPr>
            <a:lvl2pPr marL="342900" indent="0" algn="l" defTabSz="685800" rtl="0" eaLnBrk="1" latinLnBrk="0" hangingPunct="1">
              <a:lnSpc>
                <a:spcPct val="90000"/>
              </a:lnSpc>
              <a:spcBef>
                <a:spcPts val="375"/>
              </a:spcBef>
              <a:buFont typeface="Arial" panose="020B0604020202020204" pitchFamily="34" charset="0"/>
              <a:buNone/>
              <a:defRPr sz="1500" b="0" i="0" kern="1200" baseline="0">
                <a:solidFill>
                  <a:schemeClr val="tx1">
                    <a:tint val="75000"/>
                  </a:schemeClr>
                </a:solidFill>
                <a:latin typeface="+mj-lt"/>
                <a:ea typeface="+mn-ea"/>
                <a:cs typeface="+mn-cs"/>
              </a:defRPr>
            </a:lvl2pPr>
            <a:lvl3pPr marL="685800" indent="0" algn="l" defTabSz="685800" rtl="0" eaLnBrk="1" latinLnBrk="0" hangingPunct="1">
              <a:lnSpc>
                <a:spcPct val="90000"/>
              </a:lnSpc>
              <a:spcBef>
                <a:spcPts val="375"/>
              </a:spcBef>
              <a:buFont typeface="Arial" panose="020B0604020202020204" pitchFamily="34" charset="0"/>
              <a:buNone/>
              <a:defRPr sz="1350" b="0" i="0" kern="1200" baseline="0">
                <a:solidFill>
                  <a:schemeClr val="tx1">
                    <a:tint val="75000"/>
                  </a:schemeClr>
                </a:solidFill>
                <a:latin typeface="+mj-lt"/>
                <a:ea typeface="+mn-ea"/>
                <a:cs typeface="+mn-cs"/>
              </a:defRPr>
            </a:lvl3pPr>
            <a:lvl4pPr marL="1028700" indent="0" algn="l" defTabSz="685800" rtl="0" eaLnBrk="1" latinLnBrk="0" hangingPunct="1">
              <a:lnSpc>
                <a:spcPct val="90000"/>
              </a:lnSpc>
              <a:spcBef>
                <a:spcPts val="375"/>
              </a:spcBef>
              <a:buFont typeface="Arial" panose="020B0604020202020204" pitchFamily="34" charset="0"/>
              <a:buNone/>
              <a:defRPr sz="1200" b="0" i="0" kern="1200" baseline="0">
                <a:solidFill>
                  <a:schemeClr val="tx1">
                    <a:tint val="75000"/>
                  </a:schemeClr>
                </a:solidFill>
                <a:latin typeface="+mj-lt"/>
                <a:ea typeface="+mn-ea"/>
                <a:cs typeface="+mn-cs"/>
              </a:defRPr>
            </a:lvl4pPr>
            <a:lvl5pPr marL="1371600" indent="0" algn="l" defTabSz="685800" rtl="0" eaLnBrk="1" latinLnBrk="0" hangingPunct="1">
              <a:lnSpc>
                <a:spcPct val="90000"/>
              </a:lnSpc>
              <a:spcBef>
                <a:spcPts val="375"/>
              </a:spcBef>
              <a:buFont typeface="Arial" panose="020B0604020202020204" pitchFamily="34" charset="0"/>
              <a:buNone/>
              <a:defRPr sz="1200" b="0" i="0" kern="1200" baseline="0">
                <a:solidFill>
                  <a:schemeClr val="tx1">
                    <a:tint val="75000"/>
                  </a:schemeClr>
                </a:solidFill>
                <a:latin typeface="+mj-lt"/>
                <a:ea typeface="+mn-ea"/>
                <a:cs typeface="+mn-cs"/>
              </a:defRPr>
            </a:lvl5pPr>
            <a:lvl6pPr marL="1714500" indent="0" algn="l" defTabSz="685800" rtl="0" eaLnBrk="1" latinLnBrk="0" hangingPunct="1">
              <a:lnSpc>
                <a:spcPct val="90000"/>
              </a:lnSpc>
              <a:spcBef>
                <a:spcPts val="375"/>
              </a:spcBef>
              <a:buFont typeface="Arial" panose="020B0604020202020204" pitchFamily="34" charset="0"/>
              <a:buNone/>
              <a:defRPr sz="1200" kern="1200">
                <a:solidFill>
                  <a:schemeClr val="tx1">
                    <a:tint val="75000"/>
                  </a:schemeClr>
                </a:solidFill>
                <a:latin typeface="+mn-lt"/>
                <a:ea typeface="+mn-ea"/>
                <a:cs typeface="+mn-cs"/>
              </a:defRPr>
            </a:lvl6pPr>
            <a:lvl7pPr marL="2057400" indent="0" algn="l" defTabSz="685800" rtl="0" eaLnBrk="1" latinLnBrk="0" hangingPunct="1">
              <a:lnSpc>
                <a:spcPct val="90000"/>
              </a:lnSpc>
              <a:spcBef>
                <a:spcPts val="375"/>
              </a:spcBef>
              <a:buFont typeface="Arial" panose="020B0604020202020204" pitchFamily="34" charset="0"/>
              <a:buNone/>
              <a:defRPr sz="1200" kern="1200">
                <a:solidFill>
                  <a:schemeClr val="tx1">
                    <a:tint val="75000"/>
                  </a:schemeClr>
                </a:solidFill>
                <a:latin typeface="+mn-lt"/>
                <a:ea typeface="+mn-ea"/>
                <a:cs typeface="+mn-cs"/>
              </a:defRPr>
            </a:lvl7pPr>
            <a:lvl8pPr marL="2400300" indent="0" algn="l" defTabSz="685800" rtl="0" eaLnBrk="1" latinLnBrk="0" hangingPunct="1">
              <a:lnSpc>
                <a:spcPct val="90000"/>
              </a:lnSpc>
              <a:spcBef>
                <a:spcPts val="375"/>
              </a:spcBef>
              <a:buFont typeface="Arial" panose="020B0604020202020204" pitchFamily="34" charset="0"/>
              <a:buNone/>
              <a:defRPr sz="1200" kern="1200">
                <a:solidFill>
                  <a:schemeClr val="tx1">
                    <a:tint val="75000"/>
                  </a:schemeClr>
                </a:solidFill>
                <a:latin typeface="+mn-lt"/>
                <a:ea typeface="+mn-ea"/>
                <a:cs typeface="+mn-cs"/>
              </a:defRPr>
            </a:lvl8pPr>
            <a:lvl9pPr marL="2743200" indent="0" algn="l" defTabSz="685800" rtl="0" eaLnBrk="1" latinLnBrk="0" hangingPunct="1">
              <a:lnSpc>
                <a:spcPct val="90000"/>
              </a:lnSpc>
              <a:spcBef>
                <a:spcPts val="375"/>
              </a:spcBef>
              <a:buFont typeface="Arial" panose="020B0604020202020204" pitchFamily="34" charset="0"/>
              <a:buNone/>
              <a:defRPr sz="1200" kern="1200">
                <a:solidFill>
                  <a:schemeClr val="tx1">
                    <a:tint val="75000"/>
                  </a:schemeClr>
                </a:solidFill>
                <a:latin typeface="+mn-lt"/>
                <a:ea typeface="+mn-ea"/>
                <a:cs typeface="+mn-cs"/>
              </a:defRPr>
            </a:lvl9pPr>
          </a:lstStyle>
          <a:p>
            <a:pPr marL="136840" indent="-136840">
              <a:buFont typeface="Arial" panose="020B0604020202020204" pitchFamily="34" charset="0"/>
              <a:buChar char="•"/>
              <a:defRPr/>
            </a:pPr>
            <a:endParaRPr lang="en-GB" sz="798" dirty="0">
              <a:solidFill>
                <a:srgbClr val="404140"/>
              </a:solidFill>
              <a:latin typeface="Calibri" panose="020F0502020204030204" pitchFamily="34" charset="0"/>
              <a:cs typeface="Arial" pitchFamily="34" charset="0"/>
            </a:endParaRPr>
          </a:p>
          <a:p>
            <a:pPr defTabSz="547361">
              <a:spcBef>
                <a:spcPts val="598"/>
              </a:spcBef>
              <a:defRPr/>
            </a:pPr>
            <a:endParaRPr lang="en-GB" sz="878" dirty="0">
              <a:solidFill>
                <a:srgbClr val="404140"/>
              </a:solidFill>
              <a:latin typeface="Calibri Light" panose="020F0302020204030204"/>
            </a:endParaRPr>
          </a:p>
        </p:txBody>
      </p:sp>
      <p:sp>
        <p:nvSpPr>
          <p:cNvPr id="3" name="Slide Number Placeholder 2">
            <a:extLst>
              <a:ext uri="{FF2B5EF4-FFF2-40B4-BE49-F238E27FC236}">
                <a16:creationId xmlns:a16="http://schemas.microsoft.com/office/drawing/2014/main" id="{115A6239-D464-42C5-8392-D8256504A1CE}"/>
              </a:ext>
            </a:extLst>
          </p:cNvPr>
          <p:cNvSpPr>
            <a:spLocks noGrp="1"/>
          </p:cNvSpPr>
          <p:nvPr>
            <p:ph type="sldNum" sz="quarter" idx="12"/>
          </p:nvPr>
        </p:nvSpPr>
        <p:spPr/>
        <p:txBody>
          <a:bodyPr/>
          <a:lstStyle/>
          <a:p>
            <a:fld id="{91AAE54F-4162-41D3-8A8F-E1EF35DCDC3B}" type="slidenum">
              <a:rPr lang="en-GB" smtClean="0"/>
              <a:t>6</a:t>
            </a:fld>
            <a:endParaRPr lang="en-GB" dirty="0"/>
          </a:p>
        </p:txBody>
      </p:sp>
      <p:sp>
        <p:nvSpPr>
          <p:cNvPr id="2" name="Rectangle 1">
            <a:extLst>
              <a:ext uri="{FF2B5EF4-FFF2-40B4-BE49-F238E27FC236}">
                <a16:creationId xmlns:a16="http://schemas.microsoft.com/office/drawing/2014/main" id="{5A070BB7-B872-49E8-B943-68609016E857}"/>
              </a:ext>
            </a:extLst>
          </p:cNvPr>
          <p:cNvSpPr/>
          <p:nvPr/>
        </p:nvSpPr>
        <p:spPr>
          <a:xfrm>
            <a:off x="1" y="792411"/>
            <a:ext cx="7561262" cy="276999"/>
          </a:xfrm>
          <a:prstGeom prst="rect">
            <a:avLst/>
          </a:prstGeom>
        </p:spPr>
        <p:txBody>
          <a:bodyPr wrap="square">
            <a:spAutoFit/>
          </a:bodyPr>
          <a:lstStyle/>
          <a:p>
            <a:pPr algn="ctr">
              <a:defRPr sz="1400" b="0" i="0" u="none" strike="noStrike" kern="1200" spc="0" baseline="0">
                <a:solidFill>
                  <a:prstClr val="black">
                    <a:lumMod val="65000"/>
                    <a:lumOff val="35000"/>
                  </a:prstClr>
                </a:solidFill>
                <a:latin typeface="+mn-lt"/>
                <a:ea typeface="+mn-ea"/>
                <a:cs typeface="+mn-cs"/>
              </a:defRPr>
            </a:pPr>
            <a:r>
              <a:rPr lang="en-US" sz="1200" b="1" dirty="0"/>
              <a:t>Q1 Gross premiums written and Cumulative RPI</a:t>
            </a:r>
          </a:p>
        </p:txBody>
      </p:sp>
      <p:sp>
        <p:nvSpPr>
          <p:cNvPr id="13" name="Title 1">
            <a:extLst>
              <a:ext uri="{FF2B5EF4-FFF2-40B4-BE49-F238E27FC236}">
                <a16:creationId xmlns:a16="http://schemas.microsoft.com/office/drawing/2014/main" id="{AD954405-F823-4480-B408-A9407F3CC4AE}"/>
              </a:ext>
            </a:extLst>
          </p:cNvPr>
          <p:cNvSpPr txBox="1">
            <a:spLocks/>
          </p:cNvSpPr>
          <p:nvPr/>
        </p:nvSpPr>
        <p:spPr>
          <a:xfrm>
            <a:off x="1" y="434293"/>
            <a:ext cx="7561262" cy="668334"/>
          </a:xfrm>
          <a:prstGeom prst="rect">
            <a:avLst/>
          </a:prstGeom>
        </p:spPr>
        <p:txBody>
          <a:bodyPr vert="horz" lIns="72977" tIns="36488" rIns="72977" bIns="36488" rtlCol="0" anchor="ctr">
            <a:normAutofit/>
          </a:bodyPr>
          <a:lstStyle>
            <a:lvl1pPr algn="l" defTabSz="685800" rtl="0" eaLnBrk="1" latinLnBrk="0" hangingPunct="1">
              <a:lnSpc>
                <a:spcPct val="90000"/>
              </a:lnSpc>
              <a:spcBef>
                <a:spcPct val="0"/>
              </a:spcBef>
              <a:buNone/>
              <a:defRPr sz="1800" b="1" i="0" kern="1200">
                <a:solidFill>
                  <a:srgbClr val="414140"/>
                </a:solidFill>
                <a:latin typeface="+mn-lt"/>
                <a:ea typeface="+mj-ea"/>
                <a:cs typeface="+mj-cs"/>
              </a:defRPr>
            </a:lvl1pPr>
          </a:lstStyle>
          <a:p>
            <a:pPr defTabSz="547361">
              <a:defRPr/>
            </a:pPr>
            <a:r>
              <a:rPr lang="en-US" dirty="0">
                <a:solidFill>
                  <a:srgbClr val="EC6811"/>
                </a:solidFill>
                <a:latin typeface="Calibri" panose="020F0502020204030204"/>
              </a:rPr>
              <a:t>	Strong premium growth in Q1</a:t>
            </a:r>
            <a:br>
              <a:rPr lang="en-US" dirty="0">
                <a:solidFill>
                  <a:srgbClr val="EC6811"/>
                </a:solidFill>
                <a:latin typeface="Calibri" panose="020F0502020204030204"/>
              </a:rPr>
            </a:br>
            <a:endParaRPr lang="en-GB" dirty="0">
              <a:latin typeface="Calibri" panose="020F0502020204030204"/>
            </a:endParaRPr>
          </a:p>
        </p:txBody>
      </p:sp>
      <p:pic>
        <p:nvPicPr>
          <p:cNvPr id="9" name="Picture 8">
            <a:extLst>
              <a:ext uri="{FF2B5EF4-FFF2-40B4-BE49-F238E27FC236}">
                <a16:creationId xmlns:a16="http://schemas.microsoft.com/office/drawing/2014/main" id="{C9441C56-4433-4175-9FA1-38FC6724EE7F}"/>
              </a:ext>
            </a:extLst>
          </p:cNvPr>
          <p:cNvPicPr>
            <a:picLocks noChangeAspect="1"/>
          </p:cNvPicPr>
          <p:nvPr/>
        </p:nvPicPr>
        <p:blipFill>
          <a:blip r:embed="rId3"/>
          <a:stretch>
            <a:fillRect/>
          </a:stretch>
        </p:blipFill>
        <p:spPr>
          <a:xfrm>
            <a:off x="5073210" y="1123851"/>
            <a:ext cx="2124475" cy="1828800"/>
          </a:xfrm>
          <a:prstGeom prst="rect">
            <a:avLst/>
          </a:prstGeom>
        </p:spPr>
      </p:pic>
      <p:pic>
        <p:nvPicPr>
          <p:cNvPr id="12" name="Picture 11">
            <a:extLst>
              <a:ext uri="{FF2B5EF4-FFF2-40B4-BE49-F238E27FC236}">
                <a16:creationId xmlns:a16="http://schemas.microsoft.com/office/drawing/2014/main" id="{A9BE1FDD-E2E3-4049-B483-9147EB418764}"/>
              </a:ext>
            </a:extLst>
          </p:cNvPr>
          <p:cNvPicPr>
            <a:picLocks noChangeAspect="1"/>
          </p:cNvPicPr>
          <p:nvPr/>
        </p:nvPicPr>
        <p:blipFill>
          <a:blip r:embed="rId4"/>
          <a:stretch>
            <a:fillRect/>
          </a:stretch>
        </p:blipFill>
        <p:spPr>
          <a:xfrm>
            <a:off x="641665" y="3096667"/>
            <a:ext cx="2130854" cy="1828800"/>
          </a:xfrm>
          <a:prstGeom prst="rect">
            <a:avLst/>
          </a:prstGeom>
        </p:spPr>
      </p:pic>
      <p:pic>
        <p:nvPicPr>
          <p:cNvPr id="14" name="Picture 13">
            <a:extLst>
              <a:ext uri="{FF2B5EF4-FFF2-40B4-BE49-F238E27FC236}">
                <a16:creationId xmlns:a16="http://schemas.microsoft.com/office/drawing/2014/main" id="{FB461C74-FE3A-474E-8202-C78614A05A4F}"/>
              </a:ext>
            </a:extLst>
          </p:cNvPr>
          <p:cNvPicPr>
            <a:picLocks noChangeAspect="1"/>
          </p:cNvPicPr>
          <p:nvPr/>
        </p:nvPicPr>
        <p:blipFill>
          <a:blip r:embed="rId5"/>
          <a:stretch>
            <a:fillRect/>
          </a:stretch>
        </p:blipFill>
        <p:spPr>
          <a:xfrm>
            <a:off x="2860627" y="3096667"/>
            <a:ext cx="2118999" cy="1828800"/>
          </a:xfrm>
          <a:prstGeom prst="rect">
            <a:avLst/>
          </a:prstGeom>
        </p:spPr>
      </p:pic>
      <p:pic>
        <p:nvPicPr>
          <p:cNvPr id="17" name="Picture 16">
            <a:extLst>
              <a:ext uri="{FF2B5EF4-FFF2-40B4-BE49-F238E27FC236}">
                <a16:creationId xmlns:a16="http://schemas.microsoft.com/office/drawing/2014/main" id="{8761558B-3D84-42A3-A524-8BD957A10A93}"/>
              </a:ext>
            </a:extLst>
          </p:cNvPr>
          <p:cNvPicPr>
            <a:picLocks noChangeAspect="1"/>
          </p:cNvPicPr>
          <p:nvPr/>
        </p:nvPicPr>
        <p:blipFill>
          <a:blip r:embed="rId6"/>
          <a:stretch>
            <a:fillRect/>
          </a:stretch>
        </p:blipFill>
        <p:spPr>
          <a:xfrm>
            <a:off x="642568" y="1123851"/>
            <a:ext cx="2129951" cy="1828800"/>
          </a:xfrm>
          <a:prstGeom prst="rect">
            <a:avLst/>
          </a:prstGeom>
        </p:spPr>
      </p:pic>
      <p:pic>
        <p:nvPicPr>
          <p:cNvPr id="19" name="Picture 18">
            <a:extLst>
              <a:ext uri="{FF2B5EF4-FFF2-40B4-BE49-F238E27FC236}">
                <a16:creationId xmlns:a16="http://schemas.microsoft.com/office/drawing/2014/main" id="{04C3F77D-FECA-4B65-8C68-57BB2A5E5E6A}"/>
              </a:ext>
            </a:extLst>
          </p:cNvPr>
          <p:cNvPicPr>
            <a:picLocks noChangeAspect="1"/>
          </p:cNvPicPr>
          <p:nvPr/>
        </p:nvPicPr>
        <p:blipFill>
          <a:blip r:embed="rId7"/>
          <a:stretch>
            <a:fillRect/>
          </a:stretch>
        </p:blipFill>
        <p:spPr>
          <a:xfrm>
            <a:off x="2860627" y="1123851"/>
            <a:ext cx="2124475" cy="1828800"/>
          </a:xfrm>
          <a:prstGeom prst="rect">
            <a:avLst/>
          </a:prstGeom>
        </p:spPr>
      </p:pic>
      <p:pic>
        <p:nvPicPr>
          <p:cNvPr id="5" name="Picture 4">
            <a:extLst>
              <a:ext uri="{FF2B5EF4-FFF2-40B4-BE49-F238E27FC236}">
                <a16:creationId xmlns:a16="http://schemas.microsoft.com/office/drawing/2014/main" id="{57A9AC99-AEDF-4F3D-B9BA-9FF411041103}"/>
              </a:ext>
            </a:extLst>
          </p:cNvPr>
          <p:cNvPicPr>
            <a:picLocks noChangeAspect="1"/>
          </p:cNvPicPr>
          <p:nvPr/>
        </p:nvPicPr>
        <p:blipFill>
          <a:blip r:embed="rId8"/>
          <a:stretch>
            <a:fillRect/>
          </a:stretch>
        </p:blipFill>
        <p:spPr>
          <a:xfrm>
            <a:off x="5067734" y="3098850"/>
            <a:ext cx="2135426" cy="1828800"/>
          </a:xfrm>
          <a:prstGeom prst="rect">
            <a:avLst/>
          </a:prstGeom>
        </p:spPr>
      </p:pic>
    </p:spTree>
    <p:extLst>
      <p:ext uri="{BB962C8B-B14F-4D97-AF65-F5344CB8AC3E}">
        <p14:creationId xmlns:p14="http://schemas.microsoft.com/office/powerpoint/2010/main" val="31765831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2"/>
          <p:cNvSpPr txBox="1">
            <a:spLocks/>
          </p:cNvSpPr>
          <p:nvPr/>
        </p:nvSpPr>
        <p:spPr>
          <a:xfrm>
            <a:off x="612279" y="977068"/>
            <a:ext cx="6768752" cy="2143212"/>
          </a:xfrm>
          <a:prstGeom prst="rect">
            <a:avLst/>
          </a:prstGeom>
        </p:spPr>
        <p:txBody>
          <a:bodyPr vert="horz" lIns="72977" tIns="36488" rIns="72977" bIns="36488" rtlCol="0">
            <a:noAutofit/>
          </a:bodyPr>
          <a:lstStyle>
            <a:lvl1pPr marL="0" indent="0" algn="l" defTabSz="685800" rtl="0" eaLnBrk="1" latinLnBrk="0" hangingPunct="1">
              <a:lnSpc>
                <a:spcPct val="90000"/>
              </a:lnSpc>
              <a:spcBef>
                <a:spcPts val="750"/>
              </a:spcBef>
              <a:buFont typeface="Arial" panose="020B0604020202020204" pitchFamily="34" charset="0"/>
              <a:buNone/>
              <a:defRPr sz="1100" b="0" i="0" kern="1200" baseline="0">
                <a:solidFill>
                  <a:schemeClr val="tx1"/>
                </a:solidFill>
                <a:latin typeface="+mj-lt"/>
                <a:ea typeface="+mn-ea"/>
                <a:cs typeface="+mn-cs"/>
              </a:defRPr>
            </a:lvl1pPr>
            <a:lvl2pPr marL="342900" indent="0" algn="l" defTabSz="685800" rtl="0" eaLnBrk="1" latinLnBrk="0" hangingPunct="1">
              <a:lnSpc>
                <a:spcPct val="90000"/>
              </a:lnSpc>
              <a:spcBef>
                <a:spcPts val="375"/>
              </a:spcBef>
              <a:buFont typeface="Arial" panose="020B0604020202020204" pitchFamily="34" charset="0"/>
              <a:buNone/>
              <a:defRPr sz="1500" b="0" i="0" kern="1200" baseline="0">
                <a:solidFill>
                  <a:schemeClr val="tx1">
                    <a:tint val="75000"/>
                  </a:schemeClr>
                </a:solidFill>
                <a:latin typeface="+mj-lt"/>
                <a:ea typeface="+mn-ea"/>
                <a:cs typeface="+mn-cs"/>
              </a:defRPr>
            </a:lvl2pPr>
            <a:lvl3pPr marL="685800" indent="0" algn="l" defTabSz="685800" rtl="0" eaLnBrk="1" latinLnBrk="0" hangingPunct="1">
              <a:lnSpc>
                <a:spcPct val="90000"/>
              </a:lnSpc>
              <a:spcBef>
                <a:spcPts val="375"/>
              </a:spcBef>
              <a:buFont typeface="Arial" panose="020B0604020202020204" pitchFamily="34" charset="0"/>
              <a:buNone/>
              <a:defRPr sz="1350" b="0" i="0" kern="1200" baseline="0">
                <a:solidFill>
                  <a:schemeClr val="tx1">
                    <a:tint val="75000"/>
                  </a:schemeClr>
                </a:solidFill>
                <a:latin typeface="+mj-lt"/>
                <a:ea typeface="+mn-ea"/>
                <a:cs typeface="+mn-cs"/>
              </a:defRPr>
            </a:lvl3pPr>
            <a:lvl4pPr marL="1028700" indent="0" algn="l" defTabSz="685800" rtl="0" eaLnBrk="1" latinLnBrk="0" hangingPunct="1">
              <a:lnSpc>
                <a:spcPct val="90000"/>
              </a:lnSpc>
              <a:spcBef>
                <a:spcPts val="375"/>
              </a:spcBef>
              <a:buFont typeface="Arial" panose="020B0604020202020204" pitchFamily="34" charset="0"/>
              <a:buNone/>
              <a:defRPr sz="1200" b="0" i="0" kern="1200" baseline="0">
                <a:solidFill>
                  <a:schemeClr val="tx1">
                    <a:tint val="75000"/>
                  </a:schemeClr>
                </a:solidFill>
                <a:latin typeface="+mj-lt"/>
                <a:ea typeface="+mn-ea"/>
                <a:cs typeface="+mn-cs"/>
              </a:defRPr>
            </a:lvl4pPr>
            <a:lvl5pPr marL="1371600" indent="0" algn="l" defTabSz="685800" rtl="0" eaLnBrk="1" latinLnBrk="0" hangingPunct="1">
              <a:lnSpc>
                <a:spcPct val="90000"/>
              </a:lnSpc>
              <a:spcBef>
                <a:spcPts val="375"/>
              </a:spcBef>
              <a:buFont typeface="Arial" panose="020B0604020202020204" pitchFamily="34" charset="0"/>
              <a:buNone/>
              <a:defRPr sz="1200" b="0" i="0" kern="1200" baseline="0">
                <a:solidFill>
                  <a:schemeClr val="tx1">
                    <a:tint val="75000"/>
                  </a:schemeClr>
                </a:solidFill>
                <a:latin typeface="+mj-lt"/>
                <a:ea typeface="+mn-ea"/>
                <a:cs typeface="+mn-cs"/>
              </a:defRPr>
            </a:lvl5pPr>
            <a:lvl6pPr marL="1714500" indent="0" algn="l" defTabSz="685800" rtl="0" eaLnBrk="1" latinLnBrk="0" hangingPunct="1">
              <a:lnSpc>
                <a:spcPct val="90000"/>
              </a:lnSpc>
              <a:spcBef>
                <a:spcPts val="375"/>
              </a:spcBef>
              <a:buFont typeface="Arial" panose="020B0604020202020204" pitchFamily="34" charset="0"/>
              <a:buNone/>
              <a:defRPr sz="1200" kern="1200">
                <a:solidFill>
                  <a:schemeClr val="tx1">
                    <a:tint val="75000"/>
                  </a:schemeClr>
                </a:solidFill>
                <a:latin typeface="+mn-lt"/>
                <a:ea typeface="+mn-ea"/>
                <a:cs typeface="+mn-cs"/>
              </a:defRPr>
            </a:lvl6pPr>
            <a:lvl7pPr marL="2057400" indent="0" algn="l" defTabSz="685800" rtl="0" eaLnBrk="1" latinLnBrk="0" hangingPunct="1">
              <a:lnSpc>
                <a:spcPct val="90000"/>
              </a:lnSpc>
              <a:spcBef>
                <a:spcPts val="375"/>
              </a:spcBef>
              <a:buFont typeface="Arial" panose="020B0604020202020204" pitchFamily="34" charset="0"/>
              <a:buNone/>
              <a:defRPr sz="1200" kern="1200">
                <a:solidFill>
                  <a:schemeClr val="tx1">
                    <a:tint val="75000"/>
                  </a:schemeClr>
                </a:solidFill>
                <a:latin typeface="+mn-lt"/>
                <a:ea typeface="+mn-ea"/>
                <a:cs typeface="+mn-cs"/>
              </a:defRPr>
            </a:lvl7pPr>
            <a:lvl8pPr marL="2400300" indent="0" algn="l" defTabSz="685800" rtl="0" eaLnBrk="1" latinLnBrk="0" hangingPunct="1">
              <a:lnSpc>
                <a:spcPct val="90000"/>
              </a:lnSpc>
              <a:spcBef>
                <a:spcPts val="375"/>
              </a:spcBef>
              <a:buFont typeface="Arial" panose="020B0604020202020204" pitchFamily="34" charset="0"/>
              <a:buNone/>
              <a:defRPr sz="1200" kern="1200">
                <a:solidFill>
                  <a:schemeClr val="tx1">
                    <a:tint val="75000"/>
                  </a:schemeClr>
                </a:solidFill>
                <a:latin typeface="+mn-lt"/>
                <a:ea typeface="+mn-ea"/>
                <a:cs typeface="+mn-cs"/>
              </a:defRPr>
            </a:lvl8pPr>
            <a:lvl9pPr marL="2743200" indent="0" algn="l" defTabSz="685800" rtl="0" eaLnBrk="1" latinLnBrk="0" hangingPunct="1">
              <a:lnSpc>
                <a:spcPct val="90000"/>
              </a:lnSpc>
              <a:spcBef>
                <a:spcPts val="375"/>
              </a:spcBef>
              <a:buFont typeface="Arial" panose="020B0604020202020204" pitchFamily="34" charset="0"/>
              <a:buNone/>
              <a:defRPr sz="1200" kern="1200">
                <a:solidFill>
                  <a:schemeClr val="tx1">
                    <a:tint val="75000"/>
                  </a:schemeClr>
                </a:solidFill>
                <a:latin typeface="+mn-lt"/>
                <a:ea typeface="+mn-ea"/>
                <a:cs typeface="+mn-cs"/>
              </a:defRPr>
            </a:lvl9pPr>
          </a:lstStyle>
          <a:p>
            <a:pPr marL="136840" indent="-136840">
              <a:spcBef>
                <a:spcPts val="375"/>
              </a:spcBef>
              <a:buFont typeface="Arial" panose="020B0604020202020204" pitchFamily="34" charset="0"/>
              <a:buChar char="•"/>
              <a:defRPr/>
            </a:pPr>
            <a:r>
              <a:rPr lang="en-GB" sz="1200" dirty="0">
                <a:solidFill>
                  <a:srgbClr val="404140"/>
                </a:solidFill>
                <a:latin typeface="Calibri" panose="020F0502020204030204" pitchFamily="34" charset="0"/>
                <a:cs typeface="Arial" pitchFamily="34" charset="0"/>
              </a:rPr>
              <a:t>When Lancashire began writing business around 80% of our premiums related to low attrition/high volatility risk exposure</a:t>
            </a:r>
          </a:p>
          <a:p>
            <a:pPr marL="136840" indent="-136840">
              <a:spcBef>
                <a:spcPts val="375"/>
              </a:spcBef>
              <a:buFont typeface="Arial" panose="020B0604020202020204" pitchFamily="34" charset="0"/>
              <a:buChar char="•"/>
              <a:defRPr/>
            </a:pPr>
            <a:r>
              <a:rPr lang="en-GB" sz="1200" dirty="0">
                <a:solidFill>
                  <a:srgbClr val="404140"/>
                </a:solidFill>
                <a:latin typeface="Calibri" panose="020F0502020204030204" pitchFamily="34" charset="0"/>
                <a:cs typeface="Arial" pitchFamily="34" charset="0"/>
              </a:rPr>
              <a:t>As we integrated Lancashire Syndicates from 2014, the low attrition/high volatility exposure premiums reduced to approximately 60%</a:t>
            </a:r>
          </a:p>
          <a:p>
            <a:pPr marL="136840" indent="-136840">
              <a:spcBef>
                <a:spcPts val="375"/>
              </a:spcBef>
              <a:buFont typeface="Arial" panose="020B0604020202020204" pitchFamily="34" charset="0"/>
              <a:buChar char="•"/>
              <a:defRPr/>
            </a:pPr>
            <a:r>
              <a:rPr lang="en-GB" sz="1200" dirty="0">
                <a:solidFill>
                  <a:srgbClr val="404140"/>
                </a:solidFill>
                <a:latin typeface="Calibri" panose="020F0502020204030204" pitchFamily="34" charset="0"/>
                <a:cs typeface="Arial" pitchFamily="34" charset="0"/>
              </a:rPr>
              <a:t>The softer part of the cycle in some specialty lines saw an increase in low attrition/high volatility exposure to approximately 70% in 2017</a:t>
            </a:r>
          </a:p>
          <a:p>
            <a:pPr marL="136840" indent="-136840">
              <a:spcBef>
                <a:spcPts val="375"/>
              </a:spcBef>
              <a:buFont typeface="Arial" panose="020B0604020202020204" pitchFamily="34" charset="0"/>
              <a:buChar char="•"/>
              <a:defRPr/>
            </a:pPr>
            <a:r>
              <a:rPr lang="en-GB" sz="1200" dirty="0">
                <a:solidFill>
                  <a:srgbClr val="404140"/>
                </a:solidFill>
                <a:latin typeface="Calibri" panose="020F0502020204030204" pitchFamily="34" charset="0"/>
                <a:cs typeface="Arial" pitchFamily="34" charset="0"/>
              </a:rPr>
              <a:t>Since 2018, we have been growing products with medium/high attrition and lower volatility exposures</a:t>
            </a:r>
          </a:p>
          <a:p>
            <a:pPr marL="136840" indent="-136840">
              <a:spcBef>
                <a:spcPts val="375"/>
              </a:spcBef>
              <a:buFont typeface="Arial" panose="020B0604020202020204" pitchFamily="34" charset="0"/>
              <a:buChar char="•"/>
              <a:defRPr/>
            </a:pPr>
            <a:r>
              <a:rPr lang="en-GB" sz="1200" dirty="0">
                <a:solidFill>
                  <a:srgbClr val="404140"/>
                </a:solidFill>
                <a:latin typeface="Calibri" panose="020F0502020204030204" pitchFamily="34" charset="0"/>
                <a:cs typeface="Arial" pitchFamily="34" charset="0"/>
              </a:rPr>
              <a:t>As our premiums can and have changed significantly year-on-year, the balance of higher vs lower attritional loss ratio business can also change dramatically</a:t>
            </a:r>
            <a:endParaRPr lang="en-GB" sz="1200" dirty="0">
              <a:latin typeface="Calibri" panose="020F0502020204030204" pitchFamily="34" charset="0"/>
              <a:cs typeface="Arial" pitchFamily="34" charset="0"/>
            </a:endParaRPr>
          </a:p>
          <a:p>
            <a:pPr marL="136840" indent="-136840">
              <a:spcBef>
                <a:spcPts val="375"/>
              </a:spcBef>
              <a:buFont typeface="Arial" panose="020B0604020202020204" pitchFamily="34" charset="0"/>
              <a:buChar char="•"/>
              <a:defRPr/>
            </a:pPr>
            <a:r>
              <a:rPr lang="en-GB" sz="1200" b="1" dirty="0">
                <a:latin typeface="Calibri" panose="020F0502020204030204" pitchFamily="34" charset="0"/>
                <a:cs typeface="Arial" pitchFamily="34" charset="0"/>
              </a:rPr>
              <a:t>The key for us remains a focus on </a:t>
            </a:r>
            <a:r>
              <a:rPr lang="en-GB" sz="1200" b="1" dirty="0">
                <a:solidFill>
                  <a:srgbClr val="EC6811"/>
                </a:solidFill>
                <a:latin typeface="Calibri" panose="020F0502020204030204" pitchFamily="34" charset="0"/>
                <a:cs typeface="Arial" pitchFamily="34" charset="0"/>
              </a:rPr>
              <a:t>Change in FCBVS</a:t>
            </a:r>
            <a:r>
              <a:rPr lang="en-GB" sz="1200" b="1" dirty="0">
                <a:latin typeface="Calibri" panose="020F0502020204030204" pitchFamily="34" charset="0"/>
                <a:cs typeface="Arial" pitchFamily="34" charset="0"/>
              </a:rPr>
              <a:t>, a measure we aim to maximise each year</a:t>
            </a:r>
          </a:p>
          <a:p>
            <a:pPr marL="136840" indent="-136840">
              <a:spcBef>
                <a:spcPts val="375"/>
              </a:spcBef>
              <a:buFont typeface="Arial" panose="020B0604020202020204" pitchFamily="34" charset="0"/>
              <a:buChar char="•"/>
              <a:defRPr/>
            </a:pPr>
            <a:endParaRPr lang="en-GB" sz="1200" dirty="0">
              <a:solidFill>
                <a:srgbClr val="404140"/>
              </a:solidFill>
              <a:latin typeface="Calibri" panose="020F0502020204030204" pitchFamily="34" charset="0"/>
              <a:cs typeface="Arial" pitchFamily="34" charset="0"/>
            </a:endParaRPr>
          </a:p>
          <a:p>
            <a:pPr marL="136840" indent="-136840">
              <a:spcBef>
                <a:spcPts val="375"/>
              </a:spcBef>
              <a:buFont typeface="Arial" panose="020B0604020202020204" pitchFamily="34" charset="0"/>
              <a:buChar char="•"/>
              <a:defRPr/>
            </a:pPr>
            <a:endParaRPr lang="en-GB" sz="1200" dirty="0">
              <a:solidFill>
                <a:srgbClr val="404140"/>
              </a:solidFill>
              <a:latin typeface="Calibri" panose="020F0502020204030204" pitchFamily="34" charset="0"/>
              <a:cs typeface="Arial" pitchFamily="34" charset="0"/>
            </a:endParaRPr>
          </a:p>
          <a:p>
            <a:pPr defTabSz="547361">
              <a:spcBef>
                <a:spcPts val="375"/>
              </a:spcBef>
              <a:defRPr/>
            </a:pPr>
            <a:endParaRPr lang="en-GB" sz="1200" dirty="0">
              <a:solidFill>
                <a:srgbClr val="404140"/>
              </a:solidFill>
              <a:latin typeface="Calibri Light" panose="020F0302020204030204"/>
            </a:endParaRPr>
          </a:p>
        </p:txBody>
      </p:sp>
      <p:graphicFrame>
        <p:nvGraphicFramePr>
          <p:cNvPr id="7" name="Chart 6">
            <a:extLst>
              <a:ext uri="{FF2B5EF4-FFF2-40B4-BE49-F238E27FC236}">
                <a16:creationId xmlns:a16="http://schemas.microsoft.com/office/drawing/2014/main" id="{E24A5FBC-B265-4F67-A72D-AA56374CB3B1}"/>
              </a:ext>
            </a:extLst>
          </p:cNvPr>
          <p:cNvGraphicFramePr>
            <a:graphicFrameLocks/>
          </p:cNvGraphicFramePr>
          <p:nvPr>
            <p:extLst>
              <p:ext uri="{D42A27DB-BD31-4B8C-83A1-F6EECF244321}">
                <p14:modId xmlns:p14="http://schemas.microsoft.com/office/powerpoint/2010/main" val="618979676"/>
              </p:ext>
            </p:extLst>
          </p:nvPr>
        </p:nvGraphicFramePr>
        <p:xfrm>
          <a:off x="1241356" y="3024659"/>
          <a:ext cx="4999790" cy="1986763"/>
        </p:xfrm>
        <a:graphic>
          <a:graphicData uri="http://schemas.openxmlformats.org/drawingml/2006/chart">
            <c:chart xmlns:c="http://schemas.openxmlformats.org/drawingml/2006/chart" xmlns:r="http://schemas.openxmlformats.org/officeDocument/2006/relationships" r:id="rId3"/>
          </a:graphicData>
        </a:graphic>
      </p:graphicFrame>
      <p:sp>
        <p:nvSpPr>
          <p:cNvPr id="3" name="Slide Number Placeholder 2">
            <a:extLst>
              <a:ext uri="{FF2B5EF4-FFF2-40B4-BE49-F238E27FC236}">
                <a16:creationId xmlns:a16="http://schemas.microsoft.com/office/drawing/2014/main" id="{56E5AC0A-AD42-4A32-9071-77DD89C2D5D7}"/>
              </a:ext>
            </a:extLst>
          </p:cNvPr>
          <p:cNvSpPr>
            <a:spLocks noGrp="1"/>
          </p:cNvSpPr>
          <p:nvPr>
            <p:ph type="sldNum" sz="quarter" idx="12"/>
          </p:nvPr>
        </p:nvSpPr>
        <p:spPr/>
        <p:txBody>
          <a:bodyPr/>
          <a:lstStyle/>
          <a:p>
            <a:fld id="{91AAE54F-4162-41D3-8A8F-E1EF35DCDC3B}" type="slidenum">
              <a:rPr lang="en-GB" smtClean="0"/>
              <a:t>7</a:t>
            </a:fld>
            <a:endParaRPr lang="en-GB"/>
          </a:p>
        </p:txBody>
      </p:sp>
      <p:sp>
        <p:nvSpPr>
          <p:cNvPr id="8" name="Title 1">
            <a:extLst>
              <a:ext uri="{FF2B5EF4-FFF2-40B4-BE49-F238E27FC236}">
                <a16:creationId xmlns:a16="http://schemas.microsoft.com/office/drawing/2014/main" id="{2D2D2E47-DF4C-486F-9A24-1FC5E89802F5}"/>
              </a:ext>
            </a:extLst>
          </p:cNvPr>
          <p:cNvSpPr txBox="1">
            <a:spLocks/>
          </p:cNvSpPr>
          <p:nvPr/>
        </p:nvSpPr>
        <p:spPr>
          <a:xfrm>
            <a:off x="1" y="434293"/>
            <a:ext cx="7561262" cy="668334"/>
          </a:xfrm>
          <a:prstGeom prst="rect">
            <a:avLst/>
          </a:prstGeom>
        </p:spPr>
        <p:txBody>
          <a:bodyPr vert="horz" lIns="72977" tIns="36488" rIns="72977" bIns="36488" rtlCol="0" anchor="ctr">
            <a:normAutofit/>
          </a:bodyPr>
          <a:lstStyle>
            <a:lvl1pPr algn="l" defTabSz="685800" rtl="0" eaLnBrk="1" latinLnBrk="0" hangingPunct="1">
              <a:lnSpc>
                <a:spcPct val="90000"/>
              </a:lnSpc>
              <a:spcBef>
                <a:spcPct val="0"/>
              </a:spcBef>
              <a:buNone/>
              <a:defRPr sz="1800" b="1" i="0" kern="1200">
                <a:solidFill>
                  <a:srgbClr val="414140"/>
                </a:solidFill>
                <a:latin typeface="+mn-lt"/>
                <a:ea typeface="+mj-ea"/>
                <a:cs typeface="+mj-cs"/>
              </a:defRPr>
            </a:lvl1pPr>
          </a:lstStyle>
          <a:p>
            <a:pPr defTabSz="547361">
              <a:defRPr/>
            </a:pPr>
            <a:r>
              <a:rPr lang="en-US" dirty="0">
                <a:solidFill>
                  <a:srgbClr val="EC6811"/>
                </a:solidFill>
                <a:latin typeface="Calibri" panose="020F0502020204030204"/>
              </a:rPr>
              <a:t>	Changing business mix drives changes in the attritional loss ratio</a:t>
            </a:r>
            <a:br>
              <a:rPr lang="en-US" dirty="0">
                <a:solidFill>
                  <a:srgbClr val="EC6811"/>
                </a:solidFill>
                <a:latin typeface="Calibri" panose="020F0502020204030204"/>
              </a:rPr>
            </a:br>
            <a:endParaRPr lang="en-GB" dirty="0">
              <a:latin typeface="Calibri" panose="020F0502020204030204"/>
            </a:endParaRPr>
          </a:p>
        </p:txBody>
      </p:sp>
      <p:sp>
        <p:nvSpPr>
          <p:cNvPr id="9" name="TextBox 8">
            <a:extLst>
              <a:ext uri="{FF2B5EF4-FFF2-40B4-BE49-F238E27FC236}">
                <a16:creationId xmlns:a16="http://schemas.microsoft.com/office/drawing/2014/main" id="{55044028-05B2-48AE-BBDE-B7EC16EBCB6B}"/>
              </a:ext>
            </a:extLst>
          </p:cNvPr>
          <p:cNvSpPr txBox="1"/>
          <p:nvPr/>
        </p:nvSpPr>
        <p:spPr>
          <a:xfrm>
            <a:off x="1692399" y="3744739"/>
            <a:ext cx="4248472" cy="246221"/>
          </a:xfrm>
          <a:prstGeom prst="rect">
            <a:avLst/>
          </a:prstGeom>
          <a:noFill/>
        </p:spPr>
        <p:txBody>
          <a:bodyPr wrap="square" rtlCol="0">
            <a:spAutoFit/>
          </a:bodyPr>
          <a:lstStyle/>
          <a:p>
            <a:pPr algn="ctr"/>
            <a:r>
              <a:rPr lang="en-US" sz="1000" dirty="0"/>
              <a:t>Low attrition</a:t>
            </a:r>
          </a:p>
        </p:txBody>
      </p:sp>
      <p:sp>
        <p:nvSpPr>
          <p:cNvPr id="10" name="TextBox 9">
            <a:extLst>
              <a:ext uri="{FF2B5EF4-FFF2-40B4-BE49-F238E27FC236}">
                <a16:creationId xmlns:a16="http://schemas.microsoft.com/office/drawing/2014/main" id="{1F3A0701-D11A-47E2-9A98-E61F3F7C5B71}"/>
              </a:ext>
            </a:extLst>
          </p:cNvPr>
          <p:cNvSpPr txBox="1"/>
          <p:nvPr/>
        </p:nvSpPr>
        <p:spPr>
          <a:xfrm>
            <a:off x="1692399" y="4392811"/>
            <a:ext cx="4248472" cy="246221"/>
          </a:xfrm>
          <a:prstGeom prst="rect">
            <a:avLst/>
          </a:prstGeom>
          <a:noFill/>
        </p:spPr>
        <p:txBody>
          <a:bodyPr wrap="square" rtlCol="0">
            <a:spAutoFit/>
          </a:bodyPr>
          <a:lstStyle/>
          <a:p>
            <a:pPr algn="ctr"/>
            <a:r>
              <a:rPr lang="en-US" sz="1000" dirty="0"/>
              <a:t>High attrition</a:t>
            </a:r>
          </a:p>
        </p:txBody>
      </p:sp>
    </p:spTree>
    <p:extLst>
      <p:ext uri="{BB962C8B-B14F-4D97-AF65-F5344CB8AC3E}">
        <p14:creationId xmlns:p14="http://schemas.microsoft.com/office/powerpoint/2010/main" val="18372687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Slide Number Placeholder 10">
            <a:extLst>
              <a:ext uri="{FF2B5EF4-FFF2-40B4-BE49-F238E27FC236}">
                <a16:creationId xmlns:a16="http://schemas.microsoft.com/office/drawing/2014/main" id="{506DCFAE-1E0A-445B-ADBF-F485024DF014}"/>
              </a:ext>
            </a:extLst>
          </p:cNvPr>
          <p:cNvSpPr>
            <a:spLocks noGrp="1"/>
          </p:cNvSpPr>
          <p:nvPr>
            <p:ph type="sldNum" sz="quarter" idx="12"/>
          </p:nvPr>
        </p:nvSpPr>
        <p:spPr/>
        <p:txBody>
          <a:bodyPr/>
          <a:lstStyle/>
          <a:p>
            <a:fld id="{91AAE54F-4162-41D3-8A8F-E1EF35DCDC3B}" type="slidenum">
              <a:rPr lang="en-GB" smtClean="0"/>
              <a:t>8</a:t>
            </a:fld>
            <a:endParaRPr lang="en-GB"/>
          </a:p>
        </p:txBody>
      </p:sp>
      <p:sp>
        <p:nvSpPr>
          <p:cNvPr id="6" name="Rectangle 5">
            <a:extLst>
              <a:ext uri="{FF2B5EF4-FFF2-40B4-BE49-F238E27FC236}">
                <a16:creationId xmlns:a16="http://schemas.microsoft.com/office/drawing/2014/main" id="{C21E0023-F24C-469F-B0B6-BBF10A22A2A4}"/>
              </a:ext>
            </a:extLst>
          </p:cNvPr>
          <p:cNvSpPr/>
          <p:nvPr/>
        </p:nvSpPr>
        <p:spPr>
          <a:xfrm>
            <a:off x="612279" y="956183"/>
            <a:ext cx="6480720" cy="2003947"/>
          </a:xfrm>
          <a:prstGeom prst="rect">
            <a:avLst/>
          </a:prstGeom>
        </p:spPr>
        <p:txBody>
          <a:bodyPr wrap="square">
            <a:spAutoFit/>
          </a:bodyPr>
          <a:lstStyle/>
          <a:p>
            <a:pPr marL="136840" indent="-136840" defTabSz="685800">
              <a:lnSpc>
                <a:spcPct val="80000"/>
              </a:lnSpc>
              <a:spcBef>
                <a:spcPts val="750"/>
              </a:spcBef>
              <a:buFont typeface="Arial" panose="020B0604020202020204" pitchFamily="34" charset="0"/>
              <a:buChar char="•"/>
              <a:defRPr/>
            </a:pPr>
            <a:r>
              <a:rPr lang="en-GB" sz="1200" dirty="0">
                <a:solidFill>
                  <a:srgbClr val="404140"/>
                </a:solidFill>
                <a:latin typeface="Calibri" panose="020F0502020204030204" pitchFamily="34" charset="0"/>
                <a:cs typeface="Arial" pitchFamily="34" charset="0"/>
              </a:rPr>
              <a:t>The relative loss ratio split between </a:t>
            </a:r>
            <a:r>
              <a:rPr lang="en-GB" sz="1200" dirty="0" err="1">
                <a:solidFill>
                  <a:srgbClr val="404140"/>
                </a:solidFill>
                <a:latin typeface="Calibri" panose="020F0502020204030204" pitchFamily="34" charset="0"/>
                <a:cs typeface="Arial" pitchFamily="34" charset="0"/>
              </a:rPr>
              <a:t>attritional</a:t>
            </a:r>
            <a:r>
              <a:rPr lang="en-GB" sz="1200" dirty="0">
                <a:solidFill>
                  <a:srgbClr val="404140"/>
                </a:solidFill>
                <a:latin typeface="Calibri" panose="020F0502020204030204" pitchFamily="34" charset="0"/>
                <a:cs typeface="Arial" pitchFamily="34" charset="0"/>
              </a:rPr>
              <a:t>/large/catastrophe varies by business line</a:t>
            </a:r>
          </a:p>
          <a:p>
            <a:pPr marL="136840" indent="-136840" defTabSz="685800">
              <a:lnSpc>
                <a:spcPct val="80000"/>
              </a:lnSpc>
              <a:spcBef>
                <a:spcPts val="750"/>
              </a:spcBef>
              <a:buFont typeface="Arial" panose="020B0604020202020204" pitchFamily="34" charset="0"/>
              <a:buChar char="•"/>
              <a:defRPr/>
            </a:pPr>
            <a:r>
              <a:rPr lang="en-GB" sz="1200" dirty="0">
                <a:solidFill>
                  <a:srgbClr val="404140"/>
                </a:solidFill>
                <a:cs typeface="Arial" pitchFamily="34" charset="0"/>
              </a:rPr>
              <a:t>More </a:t>
            </a:r>
            <a:r>
              <a:rPr lang="en-GB" sz="1200" dirty="0" err="1">
                <a:solidFill>
                  <a:srgbClr val="404140"/>
                </a:solidFill>
                <a:cs typeface="Arial" pitchFamily="34" charset="0"/>
              </a:rPr>
              <a:t>attritional</a:t>
            </a:r>
            <a:r>
              <a:rPr lang="en-GB" sz="1200" dirty="0">
                <a:solidFill>
                  <a:srgbClr val="404140"/>
                </a:solidFill>
                <a:cs typeface="Arial" pitchFamily="34" charset="0"/>
              </a:rPr>
              <a:t> business generally has a lower capital requirement.  The underlying combined ratio may be higher than catastrophe business, but the return on capital is positive and </a:t>
            </a:r>
            <a:r>
              <a:rPr lang="en-GB" sz="1200" b="1" dirty="0">
                <a:solidFill>
                  <a:srgbClr val="EC6811"/>
                </a:solidFill>
                <a:ea typeface="+mj-ea"/>
                <a:cs typeface="+mj-cs"/>
              </a:rPr>
              <a:t>accretive to Change in FCBVS</a:t>
            </a:r>
          </a:p>
          <a:p>
            <a:pPr marL="136840" indent="-136840" defTabSz="685800">
              <a:lnSpc>
                <a:spcPct val="80000"/>
              </a:lnSpc>
              <a:spcBef>
                <a:spcPts val="750"/>
              </a:spcBef>
              <a:buFont typeface="Arial" panose="020B0604020202020204" pitchFamily="34" charset="0"/>
              <a:buChar char="•"/>
              <a:defRPr/>
            </a:pPr>
            <a:r>
              <a:rPr lang="en-GB" sz="1200" dirty="0">
                <a:solidFill>
                  <a:srgbClr val="404140"/>
                </a:solidFill>
                <a:cs typeface="Arial" pitchFamily="34" charset="0"/>
              </a:rPr>
              <a:t>We continue to be flexible in the balance of business between high and low </a:t>
            </a:r>
            <a:r>
              <a:rPr lang="en-GB" sz="1200" dirty="0" err="1">
                <a:solidFill>
                  <a:srgbClr val="404140"/>
                </a:solidFill>
                <a:cs typeface="Arial" pitchFamily="34" charset="0"/>
              </a:rPr>
              <a:t>attritional</a:t>
            </a:r>
            <a:r>
              <a:rPr lang="en-GB" sz="1200" dirty="0">
                <a:solidFill>
                  <a:srgbClr val="404140"/>
                </a:solidFill>
                <a:cs typeface="Arial" pitchFamily="34" charset="0"/>
              </a:rPr>
              <a:t> business, dependent on market conditions. Therefore, the 2021 year-end </a:t>
            </a:r>
            <a:r>
              <a:rPr lang="en-GB" sz="1200" dirty="0" err="1">
                <a:solidFill>
                  <a:srgbClr val="404140"/>
                </a:solidFill>
                <a:cs typeface="Arial" pitchFamily="34" charset="0"/>
              </a:rPr>
              <a:t>attritional</a:t>
            </a:r>
            <a:r>
              <a:rPr lang="en-GB" sz="1200" dirty="0">
                <a:solidFill>
                  <a:srgbClr val="404140"/>
                </a:solidFill>
                <a:cs typeface="Arial" pitchFamily="34" charset="0"/>
              </a:rPr>
              <a:t> loss ratio is expected to be within the previously announced range of 35-40%</a:t>
            </a:r>
          </a:p>
          <a:p>
            <a:pPr marL="136840" indent="-136840" defTabSz="685800">
              <a:lnSpc>
                <a:spcPct val="80000"/>
              </a:lnSpc>
              <a:spcBef>
                <a:spcPts val="750"/>
              </a:spcBef>
              <a:buFont typeface="Arial" panose="020B0604020202020204" pitchFamily="34" charset="0"/>
              <a:buChar char="•"/>
              <a:defRPr/>
            </a:pPr>
            <a:r>
              <a:rPr lang="en-GB" sz="1200" dirty="0">
                <a:solidFill>
                  <a:srgbClr val="404140"/>
                </a:solidFill>
                <a:cs typeface="Arial" pitchFamily="34" charset="0"/>
              </a:rPr>
              <a:t>We tend to reserve more conservatively on new lines while we get comfortable with underwriting and claims performance </a:t>
            </a:r>
            <a:br>
              <a:rPr lang="en-GB" sz="1100" dirty="0"/>
            </a:br>
            <a:br>
              <a:rPr lang="en-GB" sz="1100" dirty="0"/>
            </a:br>
            <a:endParaRPr lang="en-GB" sz="1100" dirty="0">
              <a:solidFill>
                <a:srgbClr val="EC6811"/>
              </a:solidFill>
              <a:cs typeface="Arial" pitchFamily="34" charset="0"/>
            </a:endParaRPr>
          </a:p>
        </p:txBody>
      </p:sp>
      <p:graphicFrame>
        <p:nvGraphicFramePr>
          <p:cNvPr id="8" name="Table 7">
            <a:extLst>
              <a:ext uri="{FF2B5EF4-FFF2-40B4-BE49-F238E27FC236}">
                <a16:creationId xmlns:a16="http://schemas.microsoft.com/office/drawing/2014/main" id="{BF47089B-B43F-4E0F-A64A-A76A93005282}"/>
              </a:ext>
            </a:extLst>
          </p:cNvPr>
          <p:cNvGraphicFramePr>
            <a:graphicFrameLocks noGrp="1"/>
          </p:cNvGraphicFramePr>
          <p:nvPr>
            <p:extLst>
              <p:ext uri="{D42A27DB-BD31-4B8C-83A1-F6EECF244321}">
                <p14:modId xmlns:p14="http://schemas.microsoft.com/office/powerpoint/2010/main" val="3400498585"/>
              </p:ext>
            </p:extLst>
          </p:nvPr>
        </p:nvGraphicFramePr>
        <p:xfrm>
          <a:off x="816609" y="2960130"/>
          <a:ext cx="6204382" cy="1792721"/>
        </p:xfrm>
        <a:graphic>
          <a:graphicData uri="http://schemas.openxmlformats.org/drawingml/2006/table">
            <a:tbl>
              <a:tblPr firstRow="1" firstCol="1" bandRow="1">
                <a:tableStyleId>{68D230F3-CF80-4859-8CE7-A43EE81993B5}</a:tableStyleId>
              </a:tblPr>
              <a:tblGrid>
                <a:gridCol w="1572654">
                  <a:extLst>
                    <a:ext uri="{9D8B030D-6E8A-4147-A177-3AD203B41FA5}">
                      <a16:colId xmlns:a16="http://schemas.microsoft.com/office/drawing/2014/main" val="3330674058"/>
                    </a:ext>
                  </a:extLst>
                </a:gridCol>
                <a:gridCol w="1583963">
                  <a:extLst>
                    <a:ext uri="{9D8B030D-6E8A-4147-A177-3AD203B41FA5}">
                      <a16:colId xmlns:a16="http://schemas.microsoft.com/office/drawing/2014/main" val="1445098566"/>
                    </a:ext>
                  </a:extLst>
                </a:gridCol>
                <a:gridCol w="1415034">
                  <a:extLst>
                    <a:ext uri="{9D8B030D-6E8A-4147-A177-3AD203B41FA5}">
                      <a16:colId xmlns:a16="http://schemas.microsoft.com/office/drawing/2014/main" val="2378445870"/>
                    </a:ext>
                  </a:extLst>
                </a:gridCol>
                <a:gridCol w="1632731">
                  <a:extLst>
                    <a:ext uri="{9D8B030D-6E8A-4147-A177-3AD203B41FA5}">
                      <a16:colId xmlns:a16="http://schemas.microsoft.com/office/drawing/2014/main" val="1415371023"/>
                    </a:ext>
                  </a:extLst>
                </a:gridCol>
              </a:tblGrid>
              <a:tr h="207608">
                <a:tc>
                  <a:txBody>
                    <a:bodyPr/>
                    <a:lstStyle/>
                    <a:p>
                      <a:pPr algn="l">
                        <a:spcAft>
                          <a:spcPts val="0"/>
                        </a:spcAft>
                      </a:pPr>
                      <a:r>
                        <a:rPr lang="en-GB" sz="1200" dirty="0">
                          <a:solidFill>
                            <a:srgbClr val="EC6811"/>
                          </a:solidFill>
                          <a:effectLst/>
                        </a:rPr>
                        <a:t>EXAMPLES </a:t>
                      </a:r>
                      <a:endParaRPr lang="en-GB" sz="1200" dirty="0">
                        <a:solidFill>
                          <a:srgbClr val="EC6811"/>
                        </a:solidFill>
                        <a:effectLst/>
                        <a:latin typeface="Calibri" panose="020F0502020204030204" pitchFamily="34" charset="0"/>
                        <a:ea typeface="Calibri" panose="020F0502020204030204" pitchFamily="34" charset="0"/>
                      </a:endParaRPr>
                    </a:p>
                  </a:txBody>
                  <a:tcPr marL="54733" marR="54733" marT="0" marB="0" anchor="ctr"/>
                </a:tc>
                <a:tc>
                  <a:txBody>
                    <a:bodyPr/>
                    <a:lstStyle/>
                    <a:p>
                      <a:pPr algn="ctr">
                        <a:spcAft>
                          <a:spcPts val="0"/>
                        </a:spcAft>
                      </a:pPr>
                      <a:r>
                        <a:rPr lang="en-GB" sz="900" dirty="0">
                          <a:effectLst/>
                        </a:rPr>
                        <a:t>Property Cat Exposed</a:t>
                      </a:r>
                      <a:endParaRPr lang="en-GB" sz="900" dirty="0">
                        <a:effectLst/>
                        <a:latin typeface="Calibri" panose="020F0502020204030204" pitchFamily="34" charset="0"/>
                        <a:ea typeface="Calibri" panose="020F0502020204030204" pitchFamily="34" charset="0"/>
                      </a:endParaRPr>
                    </a:p>
                  </a:txBody>
                  <a:tcPr marL="54733" marR="54733" marT="0" marB="0" anchor="ctr"/>
                </a:tc>
                <a:tc>
                  <a:txBody>
                    <a:bodyPr/>
                    <a:lstStyle/>
                    <a:p>
                      <a:pPr algn="ctr">
                        <a:spcAft>
                          <a:spcPts val="0"/>
                        </a:spcAft>
                      </a:pPr>
                      <a:r>
                        <a:rPr lang="en-GB" sz="900" dirty="0">
                          <a:effectLst/>
                        </a:rPr>
                        <a:t>Traditional Specialty</a:t>
                      </a:r>
                      <a:endParaRPr lang="en-GB" sz="900" dirty="0">
                        <a:effectLst/>
                        <a:latin typeface="Calibri" panose="020F0502020204030204" pitchFamily="34" charset="0"/>
                        <a:ea typeface="Calibri" panose="020F0502020204030204" pitchFamily="34" charset="0"/>
                      </a:endParaRPr>
                    </a:p>
                  </a:txBody>
                  <a:tcPr marL="54733" marR="54733" marT="0" marB="0" anchor="ctr"/>
                </a:tc>
                <a:tc>
                  <a:txBody>
                    <a:bodyPr/>
                    <a:lstStyle/>
                    <a:p>
                      <a:pPr algn="ctr">
                        <a:spcAft>
                          <a:spcPts val="0"/>
                        </a:spcAft>
                      </a:pPr>
                      <a:r>
                        <a:rPr lang="en-GB" sz="900" dirty="0">
                          <a:effectLst/>
                        </a:rPr>
                        <a:t>New specialty lines</a:t>
                      </a:r>
                      <a:endParaRPr lang="en-GB" sz="900" dirty="0">
                        <a:effectLst/>
                        <a:latin typeface="Calibri" panose="020F0502020204030204" pitchFamily="34" charset="0"/>
                        <a:ea typeface="Calibri" panose="020F0502020204030204" pitchFamily="34" charset="0"/>
                      </a:endParaRPr>
                    </a:p>
                  </a:txBody>
                  <a:tcPr marL="54733" marR="54733" marT="0" marB="0" anchor="ctr"/>
                </a:tc>
                <a:extLst>
                  <a:ext uri="{0D108BD9-81ED-4DB2-BD59-A6C34878D82A}">
                    <a16:rowId xmlns:a16="http://schemas.microsoft.com/office/drawing/2014/main" val="1282154311"/>
                  </a:ext>
                </a:extLst>
              </a:tr>
              <a:tr h="311412">
                <a:tc>
                  <a:txBody>
                    <a:bodyPr/>
                    <a:lstStyle/>
                    <a:p>
                      <a:pPr algn="l">
                        <a:spcAft>
                          <a:spcPts val="0"/>
                        </a:spcAft>
                      </a:pPr>
                      <a:r>
                        <a:rPr lang="en-GB" sz="900" dirty="0">
                          <a:effectLst/>
                        </a:rPr>
                        <a:t>Product</a:t>
                      </a:r>
                      <a:endParaRPr lang="en-GB" sz="900" dirty="0">
                        <a:effectLst/>
                        <a:latin typeface="Calibri" panose="020F0502020204030204" pitchFamily="34" charset="0"/>
                        <a:ea typeface="Calibri" panose="020F0502020204030204" pitchFamily="34" charset="0"/>
                      </a:endParaRPr>
                    </a:p>
                  </a:txBody>
                  <a:tcPr marL="54733" marR="54733" marT="0" marB="0" anchor="ctr"/>
                </a:tc>
                <a:tc>
                  <a:txBody>
                    <a:bodyPr/>
                    <a:lstStyle/>
                    <a:p>
                      <a:pPr algn="ctr">
                        <a:spcAft>
                          <a:spcPts val="0"/>
                        </a:spcAft>
                      </a:pPr>
                      <a:r>
                        <a:rPr lang="en-GB" sz="900" dirty="0">
                          <a:effectLst/>
                        </a:rPr>
                        <a:t>Property catastrophe reinsurance</a:t>
                      </a:r>
                      <a:endParaRPr lang="en-GB" sz="900" dirty="0">
                        <a:effectLst/>
                        <a:latin typeface="Calibri" panose="020F0502020204030204" pitchFamily="34" charset="0"/>
                        <a:ea typeface="Calibri" panose="020F0502020204030204" pitchFamily="34" charset="0"/>
                      </a:endParaRPr>
                    </a:p>
                  </a:txBody>
                  <a:tcPr marL="54733" marR="54733" marT="0" marB="0" anchor="ctr"/>
                </a:tc>
                <a:tc>
                  <a:txBody>
                    <a:bodyPr/>
                    <a:lstStyle/>
                    <a:p>
                      <a:pPr algn="ctr">
                        <a:spcAft>
                          <a:spcPts val="0"/>
                        </a:spcAft>
                      </a:pPr>
                      <a:r>
                        <a:rPr lang="en-GB" sz="900" dirty="0">
                          <a:effectLst/>
                        </a:rPr>
                        <a:t>Upstream energy construction</a:t>
                      </a:r>
                      <a:endParaRPr lang="en-GB" sz="900" dirty="0">
                        <a:effectLst/>
                        <a:latin typeface="Calibri" panose="020F0502020204030204" pitchFamily="34" charset="0"/>
                        <a:ea typeface="Calibri" panose="020F0502020204030204" pitchFamily="34" charset="0"/>
                      </a:endParaRPr>
                    </a:p>
                  </a:txBody>
                  <a:tcPr marL="54733" marR="54733" marT="0" marB="0" anchor="ctr"/>
                </a:tc>
                <a:tc>
                  <a:txBody>
                    <a:bodyPr/>
                    <a:lstStyle/>
                    <a:p>
                      <a:pPr algn="ctr">
                        <a:spcAft>
                          <a:spcPts val="0"/>
                        </a:spcAft>
                      </a:pPr>
                      <a:r>
                        <a:rPr lang="en-GB" sz="900" dirty="0">
                          <a:effectLst/>
                        </a:rPr>
                        <a:t>Aviation deductible</a:t>
                      </a:r>
                      <a:endParaRPr lang="en-GB" sz="900" dirty="0">
                        <a:effectLst/>
                        <a:latin typeface="Calibri" panose="020F0502020204030204" pitchFamily="34" charset="0"/>
                        <a:ea typeface="Calibri" panose="020F0502020204030204" pitchFamily="34" charset="0"/>
                      </a:endParaRPr>
                    </a:p>
                  </a:txBody>
                  <a:tcPr marL="54733" marR="54733" marT="0" marB="0" anchor="ctr"/>
                </a:tc>
                <a:extLst>
                  <a:ext uri="{0D108BD9-81ED-4DB2-BD59-A6C34878D82A}">
                    <a16:rowId xmlns:a16="http://schemas.microsoft.com/office/drawing/2014/main" val="452910602"/>
                  </a:ext>
                </a:extLst>
              </a:tr>
              <a:tr h="207608">
                <a:tc>
                  <a:txBody>
                    <a:bodyPr/>
                    <a:lstStyle/>
                    <a:p>
                      <a:pPr algn="l">
                        <a:spcAft>
                          <a:spcPts val="0"/>
                        </a:spcAft>
                      </a:pPr>
                      <a:r>
                        <a:rPr lang="en-GB" sz="900">
                          <a:effectLst/>
                        </a:rPr>
                        <a:t>Capital requirement</a:t>
                      </a:r>
                      <a:endParaRPr lang="en-GB" sz="900">
                        <a:effectLst/>
                        <a:latin typeface="Calibri" panose="020F0502020204030204" pitchFamily="34" charset="0"/>
                        <a:ea typeface="Calibri" panose="020F0502020204030204" pitchFamily="34" charset="0"/>
                      </a:endParaRPr>
                    </a:p>
                  </a:txBody>
                  <a:tcPr marL="54733" marR="54733" marT="0" marB="0" anchor="ctr"/>
                </a:tc>
                <a:tc>
                  <a:txBody>
                    <a:bodyPr/>
                    <a:lstStyle/>
                    <a:p>
                      <a:pPr algn="ctr">
                        <a:spcAft>
                          <a:spcPts val="0"/>
                        </a:spcAft>
                      </a:pPr>
                      <a:r>
                        <a:rPr lang="en-GB" sz="900" dirty="0">
                          <a:effectLst/>
                        </a:rPr>
                        <a:t>High</a:t>
                      </a:r>
                      <a:endParaRPr lang="en-GB" sz="900" dirty="0">
                        <a:effectLst/>
                        <a:latin typeface="Calibri" panose="020F0502020204030204" pitchFamily="34" charset="0"/>
                        <a:ea typeface="Calibri" panose="020F0502020204030204" pitchFamily="34" charset="0"/>
                      </a:endParaRPr>
                    </a:p>
                  </a:txBody>
                  <a:tcPr marL="54733" marR="54733" marT="0" marB="0" anchor="ctr"/>
                </a:tc>
                <a:tc>
                  <a:txBody>
                    <a:bodyPr/>
                    <a:lstStyle/>
                    <a:p>
                      <a:pPr algn="ctr">
                        <a:spcAft>
                          <a:spcPts val="0"/>
                        </a:spcAft>
                      </a:pPr>
                      <a:r>
                        <a:rPr lang="en-GB" sz="900" dirty="0">
                          <a:effectLst/>
                        </a:rPr>
                        <a:t>Medium</a:t>
                      </a:r>
                      <a:endParaRPr lang="en-GB" sz="900" dirty="0">
                        <a:effectLst/>
                        <a:latin typeface="Calibri" panose="020F0502020204030204" pitchFamily="34" charset="0"/>
                        <a:ea typeface="Calibri" panose="020F0502020204030204" pitchFamily="34" charset="0"/>
                      </a:endParaRPr>
                    </a:p>
                  </a:txBody>
                  <a:tcPr marL="54733" marR="54733" marT="0" marB="0" anchor="ctr"/>
                </a:tc>
                <a:tc>
                  <a:txBody>
                    <a:bodyPr/>
                    <a:lstStyle/>
                    <a:p>
                      <a:pPr algn="ctr">
                        <a:spcAft>
                          <a:spcPts val="0"/>
                        </a:spcAft>
                      </a:pPr>
                      <a:r>
                        <a:rPr lang="en-GB" sz="900" dirty="0">
                          <a:effectLst/>
                        </a:rPr>
                        <a:t>Low</a:t>
                      </a:r>
                      <a:endParaRPr lang="en-GB" sz="900" dirty="0">
                        <a:effectLst/>
                        <a:latin typeface="Calibri" panose="020F0502020204030204" pitchFamily="34" charset="0"/>
                        <a:ea typeface="Calibri" panose="020F0502020204030204" pitchFamily="34" charset="0"/>
                      </a:endParaRPr>
                    </a:p>
                  </a:txBody>
                  <a:tcPr marL="54733" marR="54733" marT="0" marB="0" anchor="ctr"/>
                </a:tc>
                <a:extLst>
                  <a:ext uri="{0D108BD9-81ED-4DB2-BD59-A6C34878D82A}">
                    <a16:rowId xmlns:a16="http://schemas.microsoft.com/office/drawing/2014/main" val="1002380357"/>
                  </a:ext>
                </a:extLst>
              </a:tr>
              <a:tr h="207608">
                <a:tc>
                  <a:txBody>
                    <a:bodyPr/>
                    <a:lstStyle/>
                    <a:p>
                      <a:pPr algn="l">
                        <a:spcAft>
                          <a:spcPts val="0"/>
                        </a:spcAft>
                      </a:pPr>
                      <a:r>
                        <a:rPr lang="en-GB" sz="900">
                          <a:effectLst/>
                        </a:rPr>
                        <a:t>Catastrophe exposure</a:t>
                      </a:r>
                      <a:endParaRPr lang="en-GB" sz="900">
                        <a:effectLst/>
                        <a:latin typeface="Calibri" panose="020F0502020204030204" pitchFamily="34" charset="0"/>
                        <a:ea typeface="Calibri" panose="020F0502020204030204" pitchFamily="34" charset="0"/>
                      </a:endParaRPr>
                    </a:p>
                  </a:txBody>
                  <a:tcPr marL="54733" marR="54733" marT="0" marB="0" anchor="ctr"/>
                </a:tc>
                <a:tc>
                  <a:txBody>
                    <a:bodyPr/>
                    <a:lstStyle/>
                    <a:p>
                      <a:pPr algn="ctr">
                        <a:spcAft>
                          <a:spcPts val="0"/>
                        </a:spcAft>
                      </a:pPr>
                      <a:r>
                        <a:rPr lang="en-GB" sz="900" dirty="0">
                          <a:effectLst/>
                        </a:rPr>
                        <a:t>High </a:t>
                      </a:r>
                      <a:endParaRPr lang="en-GB" sz="900" dirty="0">
                        <a:effectLst/>
                        <a:latin typeface="Calibri" panose="020F0502020204030204" pitchFamily="34" charset="0"/>
                        <a:ea typeface="Calibri" panose="020F0502020204030204" pitchFamily="34" charset="0"/>
                      </a:endParaRPr>
                    </a:p>
                  </a:txBody>
                  <a:tcPr marL="54733" marR="54733" marT="0" marB="0" anchor="ctr"/>
                </a:tc>
                <a:tc>
                  <a:txBody>
                    <a:bodyPr/>
                    <a:lstStyle/>
                    <a:p>
                      <a:pPr algn="ctr">
                        <a:spcAft>
                          <a:spcPts val="0"/>
                        </a:spcAft>
                      </a:pPr>
                      <a:r>
                        <a:rPr lang="en-GB" sz="900" dirty="0">
                          <a:effectLst/>
                        </a:rPr>
                        <a:t>Medium</a:t>
                      </a:r>
                      <a:endParaRPr lang="en-GB" sz="900" dirty="0">
                        <a:effectLst/>
                        <a:latin typeface="Calibri" panose="020F0502020204030204" pitchFamily="34" charset="0"/>
                        <a:ea typeface="Calibri" panose="020F0502020204030204" pitchFamily="34" charset="0"/>
                      </a:endParaRPr>
                    </a:p>
                  </a:txBody>
                  <a:tcPr marL="54733" marR="54733" marT="0" marB="0" anchor="ctr"/>
                </a:tc>
                <a:tc>
                  <a:txBody>
                    <a:bodyPr/>
                    <a:lstStyle/>
                    <a:p>
                      <a:pPr algn="ctr">
                        <a:spcAft>
                          <a:spcPts val="0"/>
                        </a:spcAft>
                      </a:pPr>
                      <a:r>
                        <a:rPr lang="en-GB" sz="900" dirty="0">
                          <a:effectLst/>
                        </a:rPr>
                        <a:t>Low</a:t>
                      </a:r>
                      <a:endParaRPr lang="en-GB" sz="900" dirty="0">
                        <a:effectLst/>
                        <a:latin typeface="Calibri" panose="020F0502020204030204" pitchFamily="34" charset="0"/>
                        <a:ea typeface="Calibri" panose="020F0502020204030204" pitchFamily="34" charset="0"/>
                      </a:endParaRPr>
                    </a:p>
                  </a:txBody>
                  <a:tcPr marL="54733" marR="54733" marT="0" marB="0" anchor="ctr"/>
                </a:tc>
                <a:extLst>
                  <a:ext uri="{0D108BD9-81ED-4DB2-BD59-A6C34878D82A}">
                    <a16:rowId xmlns:a16="http://schemas.microsoft.com/office/drawing/2014/main" val="1716382591"/>
                  </a:ext>
                </a:extLst>
              </a:tr>
              <a:tr h="207608">
                <a:tc>
                  <a:txBody>
                    <a:bodyPr/>
                    <a:lstStyle/>
                    <a:p>
                      <a:pPr algn="l">
                        <a:spcAft>
                          <a:spcPts val="0"/>
                        </a:spcAft>
                      </a:pPr>
                      <a:r>
                        <a:rPr lang="en-GB" sz="900" dirty="0">
                          <a:effectLst/>
                        </a:rPr>
                        <a:t>Large loss frequency</a:t>
                      </a:r>
                      <a:endParaRPr lang="en-GB" sz="900" dirty="0">
                        <a:effectLst/>
                        <a:latin typeface="Calibri" panose="020F0502020204030204" pitchFamily="34" charset="0"/>
                        <a:ea typeface="Calibri" panose="020F0502020204030204" pitchFamily="34" charset="0"/>
                      </a:endParaRPr>
                    </a:p>
                  </a:txBody>
                  <a:tcPr marL="54733" marR="54733" marT="0" marB="0" anchor="ctr"/>
                </a:tc>
                <a:tc>
                  <a:txBody>
                    <a:bodyPr/>
                    <a:lstStyle/>
                    <a:p>
                      <a:pPr algn="ctr">
                        <a:spcAft>
                          <a:spcPts val="0"/>
                        </a:spcAft>
                      </a:pPr>
                      <a:r>
                        <a:rPr lang="en-GB" sz="900" dirty="0">
                          <a:effectLst/>
                        </a:rPr>
                        <a:t>Low</a:t>
                      </a:r>
                      <a:endParaRPr lang="en-GB" sz="900" dirty="0">
                        <a:effectLst/>
                        <a:latin typeface="Calibri" panose="020F0502020204030204" pitchFamily="34" charset="0"/>
                        <a:ea typeface="Calibri" panose="020F0502020204030204" pitchFamily="34" charset="0"/>
                      </a:endParaRPr>
                    </a:p>
                  </a:txBody>
                  <a:tcPr marL="54733" marR="54733" marT="0" marB="0" anchor="ctr"/>
                </a:tc>
                <a:tc>
                  <a:txBody>
                    <a:bodyPr/>
                    <a:lstStyle/>
                    <a:p>
                      <a:pPr algn="ctr">
                        <a:spcAft>
                          <a:spcPts val="0"/>
                        </a:spcAft>
                      </a:pPr>
                      <a:r>
                        <a:rPr lang="en-GB" sz="900" dirty="0">
                          <a:effectLst/>
                        </a:rPr>
                        <a:t>High </a:t>
                      </a:r>
                      <a:endParaRPr lang="en-GB" sz="900" dirty="0">
                        <a:effectLst/>
                        <a:latin typeface="Calibri" panose="020F0502020204030204" pitchFamily="34" charset="0"/>
                        <a:ea typeface="Calibri" panose="020F0502020204030204" pitchFamily="34" charset="0"/>
                      </a:endParaRPr>
                    </a:p>
                  </a:txBody>
                  <a:tcPr marL="54733" marR="54733" marT="0" marB="0" anchor="ctr"/>
                </a:tc>
                <a:tc>
                  <a:txBody>
                    <a:bodyPr/>
                    <a:lstStyle/>
                    <a:p>
                      <a:pPr algn="ctr">
                        <a:spcAft>
                          <a:spcPts val="0"/>
                        </a:spcAft>
                      </a:pPr>
                      <a:r>
                        <a:rPr lang="en-GB" sz="900" dirty="0">
                          <a:effectLst/>
                        </a:rPr>
                        <a:t>Low</a:t>
                      </a:r>
                      <a:endParaRPr lang="en-GB" sz="900" dirty="0">
                        <a:effectLst/>
                        <a:latin typeface="Calibri" panose="020F0502020204030204" pitchFamily="34" charset="0"/>
                        <a:ea typeface="Calibri" panose="020F0502020204030204" pitchFamily="34" charset="0"/>
                      </a:endParaRPr>
                    </a:p>
                  </a:txBody>
                  <a:tcPr marL="54733" marR="54733" marT="0" marB="0" anchor="ctr"/>
                </a:tc>
                <a:extLst>
                  <a:ext uri="{0D108BD9-81ED-4DB2-BD59-A6C34878D82A}">
                    <a16:rowId xmlns:a16="http://schemas.microsoft.com/office/drawing/2014/main" val="1320663726"/>
                  </a:ext>
                </a:extLst>
              </a:tr>
              <a:tr h="147646">
                <a:tc>
                  <a:txBody>
                    <a:bodyPr/>
                    <a:lstStyle/>
                    <a:p>
                      <a:pPr algn="l">
                        <a:spcAft>
                          <a:spcPts val="0"/>
                        </a:spcAft>
                      </a:pPr>
                      <a:r>
                        <a:rPr lang="en-GB" sz="900" dirty="0">
                          <a:effectLst/>
                        </a:rPr>
                        <a:t>Attritional losses</a:t>
                      </a:r>
                      <a:endParaRPr lang="en-GB" sz="900" dirty="0">
                        <a:effectLst/>
                        <a:latin typeface="Calibri" panose="020F0502020204030204" pitchFamily="34" charset="0"/>
                        <a:ea typeface="Calibri" panose="020F0502020204030204" pitchFamily="34" charset="0"/>
                      </a:endParaRPr>
                    </a:p>
                  </a:txBody>
                  <a:tcPr marL="54733" marR="54733" marT="0" marB="0" anchor="ctr"/>
                </a:tc>
                <a:tc>
                  <a:txBody>
                    <a:bodyPr/>
                    <a:lstStyle/>
                    <a:p>
                      <a:pPr algn="ctr">
                        <a:spcAft>
                          <a:spcPts val="0"/>
                        </a:spcAft>
                      </a:pPr>
                      <a:r>
                        <a:rPr lang="en-GB" sz="900" dirty="0">
                          <a:effectLst/>
                        </a:rPr>
                        <a:t>Low</a:t>
                      </a:r>
                      <a:endParaRPr lang="en-GB" sz="900" dirty="0">
                        <a:effectLst/>
                        <a:latin typeface="Calibri" panose="020F0502020204030204" pitchFamily="34" charset="0"/>
                        <a:ea typeface="Calibri" panose="020F0502020204030204" pitchFamily="34" charset="0"/>
                      </a:endParaRPr>
                    </a:p>
                  </a:txBody>
                  <a:tcPr marL="54733" marR="54733" marT="0" marB="0" anchor="ctr"/>
                </a:tc>
                <a:tc>
                  <a:txBody>
                    <a:bodyPr/>
                    <a:lstStyle/>
                    <a:p>
                      <a:pPr algn="ctr">
                        <a:spcAft>
                          <a:spcPts val="0"/>
                        </a:spcAft>
                      </a:pPr>
                      <a:r>
                        <a:rPr lang="en-GB" sz="900">
                          <a:effectLst/>
                        </a:rPr>
                        <a:t>Medium</a:t>
                      </a:r>
                      <a:endParaRPr lang="en-GB" sz="900">
                        <a:effectLst/>
                        <a:latin typeface="Calibri" panose="020F0502020204030204" pitchFamily="34" charset="0"/>
                        <a:ea typeface="Calibri" panose="020F0502020204030204" pitchFamily="34" charset="0"/>
                      </a:endParaRPr>
                    </a:p>
                  </a:txBody>
                  <a:tcPr marL="54733" marR="54733" marT="0" marB="0" anchor="ctr"/>
                </a:tc>
                <a:tc>
                  <a:txBody>
                    <a:bodyPr/>
                    <a:lstStyle/>
                    <a:p>
                      <a:pPr algn="ctr">
                        <a:spcAft>
                          <a:spcPts val="0"/>
                        </a:spcAft>
                      </a:pPr>
                      <a:r>
                        <a:rPr lang="en-GB" sz="900" dirty="0">
                          <a:effectLst/>
                        </a:rPr>
                        <a:t>High </a:t>
                      </a:r>
                      <a:endParaRPr lang="en-GB" sz="900" dirty="0">
                        <a:effectLst/>
                        <a:latin typeface="Calibri" panose="020F0502020204030204" pitchFamily="34" charset="0"/>
                        <a:ea typeface="Calibri" panose="020F0502020204030204" pitchFamily="34" charset="0"/>
                      </a:endParaRPr>
                    </a:p>
                  </a:txBody>
                  <a:tcPr marL="54733" marR="54733" marT="0" marB="0" anchor="ctr"/>
                </a:tc>
                <a:extLst>
                  <a:ext uri="{0D108BD9-81ED-4DB2-BD59-A6C34878D82A}">
                    <a16:rowId xmlns:a16="http://schemas.microsoft.com/office/drawing/2014/main" val="3877984597"/>
                  </a:ext>
                </a:extLst>
              </a:tr>
              <a:tr h="207608">
                <a:tc>
                  <a:txBody>
                    <a:bodyPr/>
                    <a:lstStyle/>
                    <a:p>
                      <a:pPr algn="l">
                        <a:spcAft>
                          <a:spcPts val="0"/>
                        </a:spcAft>
                      </a:pPr>
                      <a:r>
                        <a:rPr lang="en-GB" sz="900">
                          <a:effectLst/>
                        </a:rPr>
                        <a:t>Volatility of returns</a:t>
                      </a:r>
                      <a:endParaRPr lang="en-GB" sz="900">
                        <a:effectLst/>
                        <a:latin typeface="Calibri" panose="020F0502020204030204" pitchFamily="34" charset="0"/>
                        <a:ea typeface="Calibri" panose="020F0502020204030204" pitchFamily="34" charset="0"/>
                      </a:endParaRPr>
                    </a:p>
                  </a:txBody>
                  <a:tcPr marL="54733" marR="54733" marT="0" marB="0" anchor="ctr"/>
                </a:tc>
                <a:tc>
                  <a:txBody>
                    <a:bodyPr/>
                    <a:lstStyle/>
                    <a:p>
                      <a:pPr algn="ctr">
                        <a:spcAft>
                          <a:spcPts val="0"/>
                        </a:spcAft>
                      </a:pPr>
                      <a:r>
                        <a:rPr lang="en-GB" sz="900" dirty="0">
                          <a:effectLst/>
                        </a:rPr>
                        <a:t>High </a:t>
                      </a:r>
                      <a:endParaRPr lang="en-GB" sz="900" dirty="0">
                        <a:effectLst/>
                        <a:latin typeface="Calibri" panose="020F0502020204030204" pitchFamily="34" charset="0"/>
                        <a:ea typeface="Calibri" panose="020F0502020204030204" pitchFamily="34" charset="0"/>
                      </a:endParaRPr>
                    </a:p>
                  </a:txBody>
                  <a:tcPr marL="54733" marR="54733" marT="0" marB="0" anchor="ctr"/>
                </a:tc>
                <a:tc>
                  <a:txBody>
                    <a:bodyPr/>
                    <a:lstStyle/>
                    <a:p>
                      <a:pPr algn="ctr">
                        <a:spcAft>
                          <a:spcPts val="0"/>
                        </a:spcAft>
                      </a:pPr>
                      <a:r>
                        <a:rPr lang="en-GB" sz="900">
                          <a:effectLst/>
                        </a:rPr>
                        <a:t>Medium</a:t>
                      </a:r>
                      <a:endParaRPr lang="en-GB" sz="900">
                        <a:effectLst/>
                        <a:latin typeface="Calibri" panose="020F0502020204030204" pitchFamily="34" charset="0"/>
                        <a:ea typeface="Calibri" panose="020F0502020204030204" pitchFamily="34" charset="0"/>
                      </a:endParaRPr>
                    </a:p>
                  </a:txBody>
                  <a:tcPr marL="54733" marR="54733" marT="0" marB="0" anchor="ctr"/>
                </a:tc>
                <a:tc>
                  <a:txBody>
                    <a:bodyPr/>
                    <a:lstStyle/>
                    <a:p>
                      <a:pPr algn="ctr">
                        <a:spcAft>
                          <a:spcPts val="0"/>
                        </a:spcAft>
                      </a:pPr>
                      <a:r>
                        <a:rPr lang="en-GB" sz="900" dirty="0">
                          <a:effectLst/>
                        </a:rPr>
                        <a:t>Low</a:t>
                      </a:r>
                      <a:endParaRPr lang="en-GB" sz="900" dirty="0">
                        <a:effectLst/>
                        <a:latin typeface="Calibri" panose="020F0502020204030204" pitchFamily="34" charset="0"/>
                        <a:ea typeface="Calibri" panose="020F0502020204030204" pitchFamily="34" charset="0"/>
                      </a:endParaRPr>
                    </a:p>
                  </a:txBody>
                  <a:tcPr marL="54733" marR="54733" marT="0" marB="0" anchor="ctr"/>
                </a:tc>
                <a:extLst>
                  <a:ext uri="{0D108BD9-81ED-4DB2-BD59-A6C34878D82A}">
                    <a16:rowId xmlns:a16="http://schemas.microsoft.com/office/drawing/2014/main" val="2052642870"/>
                  </a:ext>
                </a:extLst>
              </a:tr>
              <a:tr h="295623">
                <a:tc>
                  <a:txBody>
                    <a:bodyPr/>
                    <a:lstStyle/>
                    <a:p>
                      <a:pPr algn="l">
                        <a:spcAft>
                          <a:spcPts val="0"/>
                        </a:spcAft>
                      </a:pPr>
                      <a:r>
                        <a:rPr lang="en-GB" sz="900" dirty="0">
                          <a:effectLst/>
                        </a:rPr>
                        <a:t>Typical attritional loss ratio</a:t>
                      </a:r>
                      <a:endParaRPr lang="en-GB" sz="900" dirty="0">
                        <a:effectLst/>
                        <a:latin typeface="Calibri" panose="020F0502020204030204" pitchFamily="34" charset="0"/>
                        <a:ea typeface="Calibri" panose="020F0502020204030204" pitchFamily="34" charset="0"/>
                      </a:endParaRPr>
                    </a:p>
                  </a:txBody>
                  <a:tcPr marL="54733" marR="54733" marT="0" marB="0" anchor="ctr"/>
                </a:tc>
                <a:tc>
                  <a:txBody>
                    <a:bodyPr/>
                    <a:lstStyle/>
                    <a:p>
                      <a:pPr algn="ctr">
                        <a:spcAft>
                          <a:spcPts val="0"/>
                        </a:spcAft>
                      </a:pPr>
                      <a:r>
                        <a:rPr lang="en-GB" sz="900" dirty="0">
                          <a:effectLst/>
                        </a:rPr>
                        <a:t>Sub 20%</a:t>
                      </a:r>
                      <a:endParaRPr lang="en-GB" sz="900" dirty="0">
                        <a:effectLst/>
                        <a:latin typeface="Calibri" panose="020F0502020204030204" pitchFamily="34" charset="0"/>
                        <a:ea typeface="Calibri" panose="020F0502020204030204" pitchFamily="34" charset="0"/>
                      </a:endParaRPr>
                    </a:p>
                  </a:txBody>
                  <a:tcPr marL="54733" marR="54733" marT="0" marB="0" anchor="ctr"/>
                </a:tc>
                <a:tc>
                  <a:txBody>
                    <a:bodyPr/>
                    <a:lstStyle/>
                    <a:p>
                      <a:pPr algn="ctr">
                        <a:spcAft>
                          <a:spcPts val="0"/>
                        </a:spcAft>
                      </a:pPr>
                      <a:r>
                        <a:rPr lang="en-GB" sz="900" dirty="0">
                          <a:effectLst/>
                        </a:rPr>
                        <a:t>20%-50%</a:t>
                      </a:r>
                      <a:endParaRPr lang="en-GB" sz="900" dirty="0">
                        <a:effectLst/>
                        <a:latin typeface="Calibri" panose="020F0502020204030204" pitchFamily="34" charset="0"/>
                        <a:ea typeface="Calibri" panose="020F0502020204030204" pitchFamily="34" charset="0"/>
                      </a:endParaRPr>
                    </a:p>
                  </a:txBody>
                  <a:tcPr marL="54733" marR="54733" marT="0" marB="0" anchor="ctr"/>
                </a:tc>
                <a:tc>
                  <a:txBody>
                    <a:bodyPr/>
                    <a:lstStyle/>
                    <a:p>
                      <a:pPr algn="ctr">
                        <a:spcAft>
                          <a:spcPts val="0"/>
                        </a:spcAft>
                      </a:pPr>
                      <a:r>
                        <a:rPr lang="en-GB" sz="900" dirty="0">
                          <a:effectLst/>
                        </a:rPr>
                        <a:t>Above 50%</a:t>
                      </a:r>
                      <a:endParaRPr lang="en-GB" sz="900" dirty="0">
                        <a:effectLst/>
                        <a:latin typeface="Calibri" panose="020F0502020204030204" pitchFamily="34" charset="0"/>
                        <a:ea typeface="Calibri" panose="020F0502020204030204" pitchFamily="34" charset="0"/>
                      </a:endParaRPr>
                    </a:p>
                  </a:txBody>
                  <a:tcPr marL="54733" marR="54733" marT="0" marB="0" anchor="ctr"/>
                </a:tc>
                <a:extLst>
                  <a:ext uri="{0D108BD9-81ED-4DB2-BD59-A6C34878D82A}">
                    <a16:rowId xmlns:a16="http://schemas.microsoft.com/office/drawing/2014/main" val="4214118980"/>
                  </a:ext>
                </a:extLst>
              </a:tr>
            </a:tbl>
          </a:graphicData>
        </a:graphic>
      </p:graphicFrame>
      <p:sp>
        <p:nvSpPr>
          <p:cNvPr id="12" name="Title 1">
            <a:extLst>
              <a:ext uri="{FF2B5EF4-FFF2-40B4-BE49-F238E27FC236}">
                <a16:creationId xmlns:a16="http://schemas.microsoft.com/office/drawing/2014/main" id="{73DA0F39-4F85-4D33-BB42-CBD30A47F631}"/>
              </a:ext>
            </a:extLst>
          </p:cNvPr>
          <p:cNvSpPr txBox="1">
            <a:spLocks/>
          </p:cNvSpPr>
          <p:nvPr/>
        </p:nvSpPr>
        <p:spPr>
          <a:xfrm>
            <a:off x="1" y="434293"/>
            <a:ext cx="7561262" cy="668334"/>
          </a:xfrm>
          <a:prstGeom prst="rect">
            <a:avLst/>
          </a:prstGeom>
        </p:spPr>
        <p:txBody>
          <a:bodyPr vert="horz" lIns="72977" tIns="36488" rIns="72977" bIns="36488" rtlCol="0" anchor="ctr">
            <a:normAutofit/>
          </a:bodyPr>
          <a:lstStyle>
            <a:lvl1pPr algn="l" defTabSz="685800" rtl="0" eaLnBrk="1" latinLnBrk="0" hangingPunct="1">
              <a:lnSpc>
                <a:spcPct val="90000"/>
              </a:lnSpc>
              <a:spcBef>
                <a:spcPct val="0"/>
              </a:spcBef>
              <a:buNone/>
              <a:defRPr sz="1800" b="1" i="0" kern="1200">
                <a:solidFill>
                  <a:srgbClr val="414140"/>
                </a:solidFill>
                <a:latin typeface="+mn-lt"/>
                <a:ea typeface="+mj-ea"/>
                <a:cs typeface="+mj-cs"/>
              </a:defRPr>
            </a:lvl1pPr>
          </a:lstStyle>
          <a:p>
            <a:pPr defTabSz="547361">
              <a:defRPr/>
            </a:pPr>
            <a:r>
              <a:rPr lang="en-US" dirty="0">
                <a:solidFill>
                  <a:srgbClr val="EC6811"/>
                </a:solidFill>
                <a:latin typeface="Calibri" panose="020F0502020204030204"/>
              </a:rPr>
              <a:t>	Business mix benefits</a:t>
            </a:r>
            <a:br>
              <a:rPr lang="en-US" dirty="0">
                <a:solidFill>
                  <a:srgbClr val="EC6811"/>
                </a:solidFill>
                <a:latin typeface="Calibri" panose="020F0502020204030204"/>
              </a:rPr>
            </a:br>
            <a:endParaRPr lang="en-GB" dirty="0">
              <a:latin typeface="Calibri" panose="020F0502020204030204"/>
            </a:endParaRPr>
          </a:p>
        </p:txBody>
      </p:sp>
    </p:spTree>
    <p:extLst>
      <p:ext uri="{BB962C8B-B14F-4D97-AF65-F5344CB8AC3E}">
        <p14:creationId xmlns:p14="http://schemas.microsoft.com/office/powerpoint/2010/main" val="25157448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EC3CD3F5-9DE7-4E87-B5DB-BC32853DD675}"/>
              </a:ext>
            </a:extLst>
          </p:cNvPr>
          <p:cNvPicPr>
            <a:picLocks noChangeAspect="1"/>
          </p:cNvPicPr>
          <p:nvPr/>
        </p:nvPicPr>
        <p:blipFill>
          <a:blip r:embed="rId3"/>
          <a:stretch>
            <a:fillRect/>
          </a:stretch>
        </p:blipFill>
        <p:spPr>
          <a:xfrm>
            <a:off x="972319" y="2847299"/>
            <a:ext cx="3744416" cy="1869695"/>
          </a:xfrm>
          <a:prstGeom prst="rect">
            <a:avLst/>
          </a:prstGeom>
        </p:spPr>
      </p:pic>
      <p:sp>
        <p:nvSpPr>
          <p:cNvPr id="4" name="Text Placeholder 2"/>
          <p:cNvSpPr txBox="1">
            <a:spLocks/>
          </p:cNvSpPr>
          <p:nvPr/>
        </p:nvSpPr>
        <p:spPr>
          <a:xfrm>
            <a:off x="872421" y="1135321"/>
            <a:ext cx="5816421" cy="1529298"/>
          </a:xfrm>
          <a:prstGeom prst="rect">
            <a:avLst/>
          </a:prstGeom>
        </p:spPr>
        <p:txBody>
          <a:bodyPr vert="horz" lIns="72977" tIns="36488" rIns="72977" bIns="36488" rtlCol="0">
            <a:normAutofit/>
          </a:bodyPr>
          <a:lstStyle>
            <a:lvl1pPr marL="0" indent="0" algn="l" defTabSz="685800" rtl="0" eaLnBrk="1" latinLnBrk="0" hangingPunct="1">
              <a:lnSpc>
                <a:spcPct val="90000"/>
              </a:lnSpc>
              <a:spcBef>
                <a:spcPts val="750"/>
              </a:spcBef>
              <a:buFont typeface="Arial" panose="020B0604020202020204" pitchFamily="34" charset="0"/>
              <a:buNone/>
              <a:defRPr sz="1100" b="0" i="0" kern="1200" baseline="0">
                <a:solidFill>
                  <a:schemeClr val="tx1"/>
                </a:solidFill>
                <a:latin typeface="+mj-lt"/>
                <a:ea typeface="+mn-ea"/>
                <a:cs typeface="+mn-cs"/>
              </a:defRPr>
            </a:lvl1pPr>
            <a:lvl2pPr marL="342900" indent="0" algn="l" defTabSz="685800" rtl="0" eaLnBrk="1" latinLnBrk="0" hangingPunct="1">
              <a:lnSpc>
                <a:spcPct val="90000"/>
              </a:lnSpc>
              <a:spcBef>
                <a:spcPts val="375"/>
              </a:spcBef>
              <a:buFont typeface="Arial" panose="020B0604020202020204" pitchFamily="34" charset="0"/>
              <a:buNone/>
              <a:defRPr sz="1500" b="0" i="0" kern="1200" baseline="0">
                <a:solidFill>
                  <a:schemeClr val="tx1">
                    <a:tint val="75000"/>
                  </a:schemeClr>
                </a:solidFill>
                <a:latin typeface="+mj-lt"/>
                <a:ea typeface="+mn-ea"/>
                <a:cs typeface="+mn-cs"/>
              </a:defRPr>
            </a:lvl2pPr>
            <a:lvl3pPr marL="685800" indent="0" algn="l" defTabSz="685800" rtl="0" eaLnBrk="1" latinLnBrk="0" hangingPunct="1">
              <a:lnSpc>
                <a:spcPct val="90000"/>
              </a:lnSpc>
              <a:spcBef>
                <a:spcPts val="375"/>
              </a:spcBef>
              <a:buFont typeface="Arial" panose="020B0604020202020204" pitchFamily="34" charset="0"/>
              <a:buNone/>
              <a:defRPr sz="1350" b="0" i="0" kern="1200" baseline="0">
                <a:solidFill>
                  <a:schemeClr val="tx1">
                    <a:tint val="75000"/>
                  </a:schemeClr>
                </a:solidFill>
                <a:latin typeface="+mj-lt"/>
                <a:ea typeface="+mn-ea"/>
                <a:cs typeface="+mn-cs"/>
              </a:defRPr>
            </a:lvl3pPr>
            <a:lvl4pPr marL="1028700" indent="0" algn="l" defTabSz="685800" rtl="0" eaLnBrk="1" latinLnBrk="0" hangingPunct="1">
              <a:lnSpc>
                <a:spcPct val="90000"/>
              </a:lnSpc>
              <a:spcBef>
                <a:spcPts val="375"/>
              </a:spcBef>
              <a:buFont typeface="Arial" panose="020B0604020202020204" pitchFamily="34" charset="0"/>
              <a:buNone/>
              <a:defRPr sz="1200" b="0" i="0" kern="1200" baseline="0">
                <a:solidFill>
                  <a:schemeClr val="tx1">
                    <a:tint val="75000"/>
                  </a:schemeClr>
                </a:solidFill>
                <a:latin typeface="+mj-lt"/>
                <a:ea typeface="+mn-ea"/>
                <a:cs typeface="+mn-cs"/>
              </a:defRPr>
            </a:lvl4pPr>
            <a:lvl5pPr marL="1371600" indent="0" algn="l" defTabSz="685800" rtl="0" eaLnBrk="1" latinLnBrk="0" hangingPunct="1">
              <a:lnSpc>
                <a:spcPct val="90000"/>
              </a:lnSpc>
              <a:spcBef>
                <a:spcPts val="375"/>
              </a:spcBef>
              <a:buFont typeface="Arial" panose="020B0604020202020204" pitchFamily="34" charset="0"/>
              <a:buNone/>
              <a:defRPr sz="1200" b="0" i="0" kern="1200" baseline="0">
                <a:solidFill>
                  <a:schemeClr val="tx1">
                    <a:tint val="75000"/>
                  </a:schemeClr>
                </a:solidFill>
                <a:latin typeface="+mj-lt"/>
                <a:ea typeface="+mn-ea"/>
                <a:cs typeface="+mn-cs"/>
              </a:defRPr>
            </a:lvl5pPr>
            <a:lvl6pPr marL="1714500" indent="0" algn="l" defTabSz="685800" rtl="0" eaLnBrk="1" latinLnBrk="0" hangingPunct="1">
              <a:lnSpc>
                <a:spcPct val="90000"/>
              </a:lnSpc>
              <a:spcBef>
                <a:spcPts val="375"/>
              </a:spcBef>
              <a:buFont typeface="Arial" panose="020B0604020202020204" pitchFamily="34" charset="0"/>
              <a:buNone/>
              <a:defRPr sz="1200" kern="1200">
                <a:solidFill>
                  <a:schemeClr val="tx1">
                    <a:tint val="75000"/>
                  </a:schemeClr>
                </a:solidFill>
                <a:latin typeface="+mn-lt"/>
                <a:ea typeface="+mn-ea"/>
                <a:cs typeface="+mn-cs"/>
              </a:defRPr>
            </a:lvl6pPr>
            <a:lvl7pPr marL="2057400" indent="0" algn="l" defTabSz="685800" rtl="0" eaLnBrk="1" latinLnBrk="0" hangingPunct="1">
              <a:lnSpc>
                <a:spcPct val="90000"/>
              </a:lnSpc>
              <a:spcBef>
                <a:spcPts val="375"/>
              </a:spcBef>
              <a:buFont typeface="Arial" panose="020B0604020202020204" pitchFamily="34" charset="0"/>
              <a:buNone/>
              <a:defRPr sz="1200" kern="1200">
                <a:solidFill>
                  <a:schemeClr val="tx1">
                    <a:tint val="75000"/>
                  </a:schemeClr>
                </a:solidFill>
                <a:latin typeface="+mn-lt"/>
                <a:ea typeface="+mn-ea"/>
                <a:cs typeface="+mn-cs"/>
              </a:defRPr>
            </a:lvl7pPr>
            <a:lvl8pPr marL="2400300" indent="0" algn="l" defTabSz="685800" rtl="0" eaLnBrk="1" latinLnBrk="0" hangingPunct="1">
              <a:lnSpc>
                <a:spcPct val="90000"/>
              </a:lnSpc>
              <a:spcBef>
                <a:spcPts val="375"/>
              </a:spcBef>
              <a:buFont typeface="Arial" panose="020B0604020202020204" pitchFamily="34" charset="0"/>
              <a:buNone/>
              <a:defRPr sz="1200" kern="1200">
                <a:solidFill>
                  <a:schemeClr val="tx1">
                    <a:tint val="75000"/>
                  </a:schemeClr>
                </a:solidFill>
                <a:latin typeface="+mn-lt"/>
                <a:ea typeface="+mn-ea"/>
                <a:cs typeface="+mn-cs"/>
              </a:defRPr>
            </a:lvl8pPr>
            <a:lvl9pPr marL="2743200" indent="0" algn="l" defTabSz="685800" rtl="0" eaLnBrk="1" latinLnBrk="0" hangingPunct="1">
              <a:lnSpc>
                <a:spcPct val="90000"/>
              </a:lnSpc>
              <a:spcBef>
                <a:spcPts val="375"/>
              </a:spcBef>
              <a:buFont typeface="Arial" panose="020B0604020202020204" pitchFamily="34" charset="0"/>
              <a:buNone/>
              <a:defRPr sz="1200" kern="1200">
                <a:solidFill>
                  <a:schemeClr val="tx1">
                    <a:tint val="75000"/>
                  </a:schemeClr>
                </a:solidFill>
                <a:latin typeface="+mn-lt"/>
                <a:ea typeface="+mn-ea"/>
                <a:cs typeface="+mn-cs"/>
              </a:defRPr>
            </a:lvl9pPr>
          </a:lstStyle>
          <a:p>
            <a:pPr marL="136840" indent="-136840">
              <a:buFont typeface="Arial" panose="020B0604020202020204" pitchFamily="34" charset="0"/>
              <a:buChar char="•"/>
              <a:defRPr/>
            </a:pPr>
            <a:endParaRPr lang="en-GB" sz="798" dirty="0">
              <a:solidFill>
                <a:srgbClr val="404140"/>
              </a:solidFill>
              <a:latin typeface="Calibri" panose="020F0502020204030204" pitchFamily="34" charset="0"/>
              <a:cs typeface="Arial" pitchFamily="34" charset="0"/>
            </a:endParaRPr>
          </a:p>
          <a:p>
            <a:pPr defTabSz="547361">
              <a:spcBef>
                <a:spcPts val="598"/>
              </a:spcBef>
              <a:defRPr/>
            </a:pPr>
            <a:endParaRPr lang="en-GB" sz="878" dirty="0">
              <a:solidFill>
                <a:srgbClr val="404140"/>
              </a:solidFill>
              <a:latin typeface="Calibri Light" panose="020F0302020204030204"/>
            </a:endParaRPr>
          </a:p>
        </p:txBody>
      </p:sp>
      <p:sp>
        <p:nvSpPr>
          <p:cNvPr id="7" name="Slide Number Placeholder 6">
            <a:extLst>
              <a:ext uri="{FF2B5EF4-FFF2-40B4-BE49-F238E27FC236}">
                <a16:creationId xmlns:a16="http://schemas.microsoft.com/office/drawing/2014/main" id="{4A64739C-133D-4EFD-9B4C-EDA15D18032D}"/>
              </a:ext>
            </a:extLst>
          </p:cNvPr>
          <p:cNvSpPr>
            <a:spLocks noGrp="1"/>
          </p:cNvSpPr>
          <p:nvPr>
            <p:ph type="sldNum" sz="quarter" idx="12"/>
          </p:nvPr>
        </p:nvSpPr>
        <p:spPr/>
        <p:txBody>
          <a:bodyPr/>
          <a:lstStyle/>
          <a:p>
            <a:fld id="{91AAE54F-4162-41D3-8A8F-E1EF35DCDC3B}" type="slidenum">
              <a:rPr lang="en-GB" smtClean="0"/>
              <a:t>9</a:t>
            </a:fld>
            <a:endParaRPr lang="en-GB"/>
          </a:p>
        </p:txBody>
      </p:sp>
      <p:sp>
        <p:nvSpPr>
          <p:cNvPr id="3" name="Rectangle 2">
            <a:extLst>
              <a:ext uri="{FF2B5EF4-FFF2-40B4-BE49-F238E27FC236}">
                <a16:creationId xmlns:a16="http://schemas.microsoft.com/office/drawing/2014/main" id="{8D2871AB-CBB3-4E4B-885B-B3E8A565A245}"/>
              </a:ext>
            </a:extLst>
          </p:cNvPr>
          <p:cNvSpPr/>
          <p:nvPr/>
        </p:nvSpPr>
        <p:spPr>
          <a:xfrm>
            <a:off x="540271" y="880560"/>
            <a:ext cx="6848907" cy="1959511"/>
          </a:xfrm>
          <a:prstGeom prst="rect">
            <a:avLst/>
          </a:prstGeom>
        </p:spPr>
        <p:txBody>
          <a:bodyPr wrap="square">
            <a:spAutoFit/>
          </a:bodyPr>
          <a:lstStyle/>
          <a:p>
            <a:pPr marL="228600" indent="-228418">
              <a:lnSpc>
                <a:spcPct val="90000"/>
              </a:lnSpc>
              <a:spcBef>
                <a:spcPts val="375"/>
              </a:spcBef>
              <a:buFont typeface="Arial" panose="020B0604020202020204" pitchFamily="34" charset="0"/>
              <a:buChar char="•"/>
            </a:pPr>
            <a:r>
              <a:rPr lang="en-GB" sz="1200" b="1" dirty="0"/>
              <a:t>Two of our three long-stated strategic priorities relate to capital: </a:t>
            </a:r>
            <a:r>
              <a:rPr lang="en-GB" sz="1200" b="1" i="1" dirty="0">
                <a:solidFill>
                  <a:srgbClr val="EC6811"/>
                </a:solidFill>
              </a:rPr>
              <a:t>Effectively Balance Risk and Return </a:t>
            </a:r>
            <a:r>
              <a:rPr lang="en-GB" sz="1200" b="1" dirty="0"/>
              <a:t>and </a:t>
            </a:r>
            <a:r>
              <a:rPr lang="en-GB" sz="1200" b="1" i="1" dirty="0">
                <a:solidFill>
                  <a:srgbClr val="EC6811"/>
                </a:solidFill>
              </a:rPr>
              <a:t>Operate Nimbly Through the Cycle</a:t>
            </a:r>
            <a:endParaRPr lang="en-GB" sz="1200" b="1" i="1" dirty="0"/>
          </a:p>
          <a:p>
            <a:pPr marL="596581" lvl="1" indent="-228418">
              <a:lnSpc>
                <a:spcPct val="90000"/>
              </a:lnSpc>
              <a:spcBef>
                <a:spcPts val="375"/>
              </a:spcBef>
              <a:buFont typeface="Arial" panose="020B0604020202020204" pitchFamily="34" charset="0"/>
              <a:buChar char="•"/>
            </a:pPr>
            <a:r>
              <a:rPr lang="en-GB" sz="1200" dirty="0">
                <a:solidFill>
                  <a:srgbClr val="404140"/>
                </a:solidFill>
                <a:latin typeface="Calibri" panose="020F0502020204030204" pitchFamily="34" charset="0"/>
                <a:cs typeface="Arial" pitchFamily="34" charset="0"/>
              </a:rPr>
              <a:t>We have a track record of active capital management, returning or raising capital where appropriate given expected underwriting returns. </a:t>
            </a:r>
          </a:p>
          <a:p>
            <a:pPr marL="596581" lvl="1" indent="-228418">
              <a:lnSpc>
                <a:spcPct val="90000"/>
              </a:lnSpc>
              <a:spcBef>
                <a:spcPts val="375"/>
              </a:spcBef>
              <a:buFont typeface="Arial" panose="020B0604020202020204" pitchFamily="34" charset="0"/>
              <a:buChar char="•"/>
            </a:pPr>
            <a:r>
              <a:rPr lang="en-GB" sz="1200" dirty="0">
                <a:solidFill>
                  <a:srgbClr val="404140"/>
                </a:solidFill>
                <a:latin typeface="Calibri" panose="020F0502020204030204" pitchFamily="34" charset="0"/>
                <a:cs typeface="Arial" pitchFamily="34" charset="0"/>
              </a:rPr>
              <a:t>Since inception we have returned </a:t>
            </a:r>
            <a:r>
              <a:rPr lang="en-GB" sz="1200">
                <a:solidFill>
                  <a:srgbClr val="404140"/>
                </a:solidFill>
                <a:latin typeface="Calibri" panose="020F0502020204030204" pitchFamily="34" charset="0"/>
                <a:cs typeface="Arial" pitchFamily="34" charset="0"/>
              </a:rPr>
              <a:t>$2.9bn </a:t>
            </a:r>
            <a:r>
              <a:rPr lang="en-GB" sz="1200" dirty="0">
                <a:solidFill>
                  <a:srgbClr val="404140"/>
                </a:solidFill>
                <a:latin typeface="Calibri" panose="020F0502020204030204" pitchFamily="34" charset="0"/>
                <a:cs typeface="Arial" pitchFamily="34" charset="0"/>
              </a:rPr>
              <a:t>to shareholders, </a:t>
            </a:r>
            <a:r>
              <a:rPr lang="en-GB" sz="1200">
                <a:solidFill>
                  <a:srgbClr val="404140"/>
                </a:solidFill>
                <a:latin typeface="Calibri" panose="020F0502020204030204" pitchFamily="34" charset="0"/>
                <a:cs typeface="Arial" pitchFamily="34" charset="0"/>
              </a:rPr>
              <a:t>approximately 127% </a:t>
            </a:r>
            <a:r>
              <a:rPr lang="en-GB" sz="1200" dirty="0">
                <a:solidFill>
                  <a:srgbClr val="404140"/>
                </a:solidFill>
                <a:latin typeface="Calibri" panose="020F0502020204030204" pitchFamily="34" charset="0"/>
                <a:cs typeface="Arial" pitchFamily="34" charset="0"/>
              </a:rPr>
              <a:t>of our current market capitalisation of £1.625bn ($2.248bn) as at 23 April 2021</a:t>
            </a:r>
          </a:p>
          <a:p>
            <a:pPr marL="596581" lvl="1" indent="-228418">
              <a:lnSpc>
                <a:spcPct val="90000"/>
              </a:lnSpc>
              <a:spcBef>
                <a:spcPts val="375"/>
              </a:spcBef>
              <a:buFont typeface="Arial" panose="020B0604020202020204" pitchFamily="34" charset="0"/>
              <a:buChar char="•"/>
            </a:pPr>
            <a:r>
              <a:rPr lang="en-GB" sz="1200" dirty="0">
                <a:solidFill>
                  <a:srgbClr val="404140"/>
                </a:solidFill>
                <a:latin typeface="Calibri" panose="020F0502020204030204" pitchFamily="34" charset="0"/>
                <a:cs typeface="Arial" pitchFamily="34" charset="0"/>
              </a:rPr>
              <a:t>We raised $340 million additional equity share capital in June 2020 and $123 million additional debt capital in March 2021 to enable us to write more business in a hardening market.</a:t>
            </a:r>
          </a:p>
          <a:p>
            <a:pPr marL="228600" indent="-228418">
              <a:lnSpc>
                <a:spcPct val="90000"/>
              </a:lnSpc>
              <a:spcBef>
                <a:spcPts val="375"/>
              </a:spcBef>
              <a:buFont typeface="Arial" panose="020B0604020202020204" pitchFamily="34" charset="0"/>
              <a:buChar char="•"/>
            </a:pPr>
            <a:r>
              <a:rPr lang="en-GB" sz="1200" dirty="0">
                <a:solidFill>
                  <a:srgbClr val="404140"/>
                </a:solidFill>
                <a:latin typeface="Calibri" panose="020F0502020204030204" pitchFamily="34" charset="0"/>
                <a:cs typeface="Arial" pitchFamily="34" charset="0"/>
              </a:rPr>
              <a:t>We monitor capital and headroom against internal, rating agency and regulatory requirements. Of these the AM BCAR capital requirement under their ‘Cat Stress’ capital model is the most restrictive</a:t>
            </a:r>
          </a:p>
        </p:txBody>
      </p:sp>
      <p:sp>
        <p:nvSpPr>
          <p:cNvPr id="15" name="Content Placeholder 2">
            <a:extLst>
              <a:ext uri="{FF2B5EF4-FFF2-40B4-BE49-F238E27FC236}">
                <a16:creationId xmlns:a16="http://schemas.microsoft.com/office/drawing/2014/main" id="{9419785D-0B7F-40F7-A29C-A78157692309}"/>
              </a:ext>
            </a:extLst>
          </p:cNvPr>
          <p:cNvSpPr txBox="1">
            <a:spLocks/>
          </p:cNvSpPr>
          <p:nvPr/>
        </p:nvSpPr>
        <p:spPr>
          <a:xfrm>
            <a:off x="596092" y="4758465"/>
            <a:ext cx="6496907" cy="464682"/>
          </a:xfrm>
          <a:prstGeom prst="rect">
            <a:avLst/>
          </a:prstGeom>
        </p:spPr>
        <p:txBody>
          <a:bodyPr vert="horz" lIns="85884" tIns="42942" rIns="85884" bIns="42942" rtlCol="0">
            <a:noAutofit/>
          </a:bodyPr>
          <a:lstStyle>
            <a:lvl1pPr marL="342900" lvl="0" indent="-342900" defTabSz="914400">
              <a:lnSpc>
                <a:spcPct val="100000"/>
              </a:lnSpc>
              <a:spcBef>
                <a:spcPct val="20000"/>
              </a:spcBef>
              <a:spcAft>
                <a:spcPts val="300"/>
              </a:spcAft>
              <a:buClr>
                <a:srgbClr val="E36C09"/>
              </a:buClr>
              <a:buFont typeface="Arial" panose="020B0604020202020204" pitchFamily="34" charset="0"/>
              <a:buChar char="•"/>
              <a:defRPr sz="1000" b="1" i="0" baseline="0">
                <a:solidFill>
                  <a:schemeClr val="tx1">
                    <a:lumMod val="75000"/>
                  </a:schemeClr>
                </a:solidFill>
                <a:latin typeface="Calibri"/>
              </a:defRPr>
            </a:lvl1pPr>
            <a:lvl2pPr marL="742950" lvl="1" indent="-285750" defTabSz="914400">
              <a:lnSpc>
                <a:spcPct val="100000"/>
              </a:lnSpc>
              <a:spcBef>
                <a:spcPct val="20000"/>
              </a:spcBef>
              <a:spcAft>
                <a:spcPts val="300"/>
              </a:spcAft>
              <a:buClr>
                <a:srgbClr val="E36C09"/>
              </a:buClr>
              <a:buFont typeface="Arial" panose="020B0604020202020204" pitchFamily="34" charset="0"/>
              <a:buChar char="•"/>
              <a:defRPr sz="1000" b="0" i="0" baseline="0">
                <a:solidFill>
                  <a:schemeClr val="tx1">
                    <a:lumMod val="75000"/>
                  </a:schemeClr>
                </a:solidFill>
                <a:latin typeface="Calibri"/>
              </a:defRPr>
            </a:lvl2pPr>
            <a:lvl3pPr indent="0">
              <a:lnSpc>
                <a:spcPct val="90000"/>
              </a:lnSpc>
              <a:spcBef>
                <a:spcPts val="375"/>
              </a:spcBef>
              <a:buFont typeface="Arial" panose="020B0604020202020204" pitchFamily="34" charset="0"/>
              <a:buNone/>
              <a:defRPr b="0" i="0" baseline="0">
                <a:solidFill>
                  <a:schemeClr val="tx1">
                    <a:tint val="75000"/>
                  </a:schemeClr>
                </a:solidFill>
                <a:latin typeface="+mj-lt"/>
              </a:defRPr>
            </a:lvl3pPr>
            <a:lvl4pPr indent="0">
              <a:lnSpc>
                <a:spcPct val="90000"/>
              </a:lnSpc>
              <a:spcBef>
                <a:spcPts val="375"/>
              </a:spcBef>
              <a:buFont typeface="Arial" panose="020B0604020202020204" pitchFamily="34" charset="0"/>
              <a:buNone/>
              <a:defRPr sz="1200" b="0" i="0" baseline="0">
                <a:solidFill>
                  <a:schemeClr val="tx1">
                    <a:tint val="75000"/>
                  </a:schemeClr>
                </a:solidFill>
                <a:latin typeface="+mj-lt"/>
              </a:defRPr>
            </a:lvl4pPr>
            <a:lvl5pPr indent="0">
              <a:lnSpc>
                <a:spcPct val="90000"/>
              </a:lnSpc>
              <a:spcBef>
                <a:spcPts val="375"/>
              </a:spcBef>
              <a:buFont typeface="Arial" panose="020B0604020202020204" pitchFamily="34" charset="0"/>
              <a:buNone/>
              <a:defRPr sz="1200" b="0" i="0" baseline="0">
                <a:solidFill>
                  <a:schemeClr val="tx1">
                    <a:tint val="75000"/>
                  </a:schemeClr>
                </a:solidFill>
                <a:latin typeface="+mj-lt"/>
              </a:defRPr>
            </a:lvl5pPr>
            <a:lvl6pPr indent="0">
              <a:lnSpc>
                <a:spcPct val="90000"/>
              </a:lnSpc>
              <a:spcBef>
                <a:spcPts val="375"/>
              </a:spcBef>
              <a:buFont typeface="Arial" panose="020B0604020202020204" pitchFamily="34" charset="0"/>
              <a:buNone/>
              <a:defRPr sz="1200">
                <a:solidFill>
                  <a:schemeClr val="tx1">
                    <a:tint val="75000"/>
                  </a:schemeClr>
                </a:solidFill>
              </a:defRPr>
            </a:lvl6pPr>
            <a:lvl7pPr indent="0">
              <a:lnSpc>
                <a:spcPct val="90000"/>
              </a:lnSpc>
              <a:spcBef>
                <a:spcPts val="375"/>
              </a:spcBef>
              <a:buFont typeface="Arial" panose="020B0604020202020204" pitchFamily="34" charset="0"/>
              <a:buNone/>
              <a:defRPr sz="1200">
                <a:solidFill>
                  <a:schemeClr val="tx1">
                    <a:tint val="75000"/>
                  </a:schemeClr>
                </a:solidFill>
              </a:defRPr>
            </a:lvl7pPr>
            <a:lvl8pPr indent="0">
              <a:lnSpc>
                <a:spcPct val="90000"/>
              </a:lnSpc>
              <a:spcBef>
                <a:spcPts val="375"/>
              </a:spcBef>
              <a:buFont typeface="Arial" panose="020B0604020202020204" pitchFamily="34" charset="0"/>
              <a:buNone/>
              <a:defRPr sz="1200">
                <a:solidFill>
                  <a:schemeClr val="tx1">
                    <a:tint val="75000"/>
                  </a:schemeClr>
                </a:solidFill>
              </a:defRPr>
            </a:lvl8pPr>
            <a:lvl9pPr indent="0">
              <a:lnSpc>
                <a:spcPct val="90000"/>
              </a:lnSpc>
              <a:spcBef>
                <a:spcPts val="375"/>
              </a:spcBef>
              <a:buFont typeface="Arial" panose="020B0604020202020204" pitchFamily="34" charset="0"/>
              <a:buNone/>
              <a:defRPr sz="1200">
                <a:solidFill>
                  <a:schemeClr val="tx1">
                    <a:tint val="75000"/>
                  </a:schemeClr>
                </a:solidFill>
              </a:defRPr>
            </a:lvl9pPr>
          </a:lstStyle>
          <a:p>
            <a:pPr marL="0" indent="0" defTabSz="710580">
              <a:spcAft>
                <a:spcPts val="233"/>
              </a:spcAft>
              <a:buSzPct val="100000"/>
              <a:buNone/>
              <a:defRPr/>
            </a:pPr>
            <a:r>
              <a:rPr lang="en-GB" sz="800" b="0" baseline="30000" dirty="0">
                <a:solidFill>
                  <a:schemeClr val="tx1"/>
                </a:solidFill>
              </a:rPr>
              <a:t>(1) </a:t>
            </a:r>
            <a:r>
              <a:rPr lang="en-GB" sz="800" b="0" dirty="0">
                <a:solidFill>
                  <a:schemeClr val="tx1"/>
                </a:solidFill>
              </a:rPr>
              <a:t>2021 proforma capital requirements are estimated on a mean loss basis. Capital requirements are as follows: AM Best </a:t>
            </a:r>
            <a:r>
              <a:rPr lang="en-GB" sz="800" b="0" dirty="0" err="1">
                <a:solidFill>
                  <a:schemeClr val="tx1"/>
                </a:solidFill>
              </a:rPr>
              <a:t>VaR</a:t>
            </a:r>
            <a:r>
              <a:rPr lang="en-GB" sz="800" b="0" dirty="0">
                <a:solidFill>
                  <a:schemeClr val="tx1"/>
                </a:solidFill>
              </a:rPr>
              <a:t> 99.6 ‘cat stress’ model, S&amp;P ‘AA’, BSCR – the BMA new methodology and internal, based on our forecast exposures.</a:t>
            </a:r>
          </a:p>
        </p:txBody>
      </p:sp>
      <p:sp>
        <p:nvSpPr>
          <p:cNvPr id="2" name="TextBox 1">
            <a:extLst>
              <a:ext uri="{FF2B5EF4-FFF2-40B4-BE49-F238E27FC236}">
                <a16:creationId xmlns:a16="http://schemas.microsoft.com/office/drawing/2014/main" id="{69311292-9784-4BFA-8D45-850B4E3DC048}"/>
              </a:ext>
            </a:extLst>
          </p:cNvPr>
          <p:cNvSpPr txBox="1"/>
          <p:nvPr/>
        </p:nvSpPr>
        <p:spPr>
          <a:xfrm>
            <a:off x="5148783" y="3378545"/>
            <a:ext cx="1710885" cy="861774"/>
          </a:xfrm>
          <a:prstGeom prst="rect">
            <a:avLst/>
          </a:prstGeom>
          <a:noFill/>
          <a:ln>
            <a:solidFill>
              <a:schemeClr val="tx1"/>
            </a:solidFill>
          </a:ln>
        </p:spPr>
        <p:txBody>
          <a:bodyPr wrap="square" rtlCol="0">
            <a:spAutoFit/>
          </a:bodyPr>
          <a:lstStyle/>
          <a:p>
            <a:r>
              <a:rPr lang="en-GB" sz="1000" dirty="0"/>
              <a:t>Preferred headroom is indicative. Management’s preferred headroom target is flexible depending on market opportunities &amp; conditions</a:t>
            </a:r>
          </a:p>
        </p:txBody>
      </p:sp>
      <p:sp>
        <p:nvSpPr>
          <p:cNvPr id="11" name="Title 1">
            <a:extLst>
              <a:ext uri="{FF2B5EF4-FFF2-40B4-BE49-F238E27FC236}">
                <a16:creationId xmlns:a16="http://schemas.microsoft.com/office/drawing/2014/main" id="{F8C20078-D172-4B85-9817-D1A00D499034}"/>
              </a:ext>
            </a:extLst>
          </p:cNvPr>
          <p:cNvSpPr txBox="1">
            <a:spLocks/>
          </p:cNvSpPr>
          <p:nvPr/>
        </p:nvSpPr>
        <p:spPr>
          <a:xfrm>
            <a:off x="1" y="434293"/>
            <a:ext cx="7561262" cy="668334"/>
          </a:xfrm>
          <a:prstGeom prst="rect">
            <a:avLst/>
          </a:prstGeom>
        </p:spPr>
        <p:txBody>
          <a:bodyPr vert="horz" lIns="72977" tIns="36488" rIns="72977" bIns="36488" rtlCol="0" anchor="ctr">
            <a:normAutofit/>
          </a:bodyPr>
          <a:lstStyle>
            <a:lvl1pPr algn="l" defTabSz="685800" rtl="0" eaLnBrk="1" latinLnBrk="0" hangingPunct="1">
              <a:lnSpc>
                <a:spcPct val="90000"/>
              </a:lnSpc>
              <a:spcBef>
                <a:spcPct val="0"/>
              </a:spcBef>
              <a:buNone/>
              <a:defRPr sz="1800" b="1" i="0" kern="1200">
                <a:solidFill>
                  <a:srgbClr val="414140"/>
                </a:solidFill>
                <a:latin typeface="+mn-lt"/>
                <a:ea typeface="+mj-ea"/>
                <a:cs typeface="+mj-cs"/>
              </a:defRPr>
            </a:lvl1pPr>
          </a:lstStyle>
          <a:p>
            <a:pPr defTabSz="547361">
              <a:defRPr/>
            </a:pPr>
            <a:r>
              <a:rPr lang="en-US" dirty="0">
                <a:solidFill>
                  <a:srgbClr val="EC6811"/>
                </a:solidFill>
                <a:latin typeface="Calibri" panose="020F0502020204030204"/>
              </a:rPr>
              <a:t>	Our approach to capital</a:t>
            </a:r>
            <a:br>
              <a:rPr lang="en-US" dirty="0">
                <a:solidFill>
                  <a:srgbClr val="EC6811"/>
                </a:solidFill>
                <a:latin typeface="Calibri" panose="020F0502020204030204"/>
              </a:rPr>
            </a:br>
            <a:endParaRPr lang="en-GB" dirty="0">
              <a:latin typeface="Calibri" panose="020F0502020204030204"/>
            </a:endParaRPr>
          </a:p>
        </p:txBody>
      </p:sp>
      <p:cxnSp>
        <p:nvCxnSpPr>
          <p:cNvPr id="9" name="Straight Arrow Connector 8">
            <a:extLst>
              <a:ext uri="{FF2B5EF4-FFF2-40B4-BE49-F238E27FC236}">
                <a16:creationId xmlns:a16="http://schemas.microsoft.com/office/drawing/2014/main" id="{7100F738-2E5F-4813-BAB2-9D5A3768467E}"/>
              </a:ext>
            </a:extLst>
          </p:cNvPr>
          <p:cNvCxnSpPr>
            <a:cxnSpLocks/>
            <a:endCxn id="2" idx="1"/>
          </p:cNvCxnSpPr>
          <p:nvPr/>
        </p:nvCxnSpPr>
        <p:spPr>
          <a:xfrm flipV="1">
            <a:off x="3996655" y="3809432"/>
            <a:ext cx="1152128" cy="773581"/>
          </a:xfrm>
          <a:prstGeom prst="straightConnector1">
            <a:avLst/>
          </a:prstGeom>
          <a:ln>
            <a:solidFill>
              <a:srgbClr val="EC681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3063694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emplate/>
  <TotalTime>27786</TotalTime>
  <Words>2416</Words>
  <Application>Microsoft Office PowerPoint</Application>
  <PresentationFormat>Custom</PresentationFormat>
  <Paragraphs>211</Paragraphs>
  <Slides>14</Slides>
  <Notes>9</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Lancashire Group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Gohir Rashid</dc:creator>
  <cp:lastModifiedBy>Jennifer Wilson</cp:lastModifiedBy>
  <cp:revision>385</cp:revision>
  <cp:lastPrinted>2021-04-28T15:16:54Z</cp:lastPrinted>
  <dcterms:created xsi:type="dcterms:W3CDTF">2019-03-15T14:23:10Z</dcterms:created>
  <dcterms:modified xsi:type="dcterms:W3CDTF">2021-04-28T20:18:33Z</dcterms:modified>
</cp:coreProperties>
</file>